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 id="2147483684" r:id="rId2"/>
  </p:sldMasterIdLst>
  <p:notesMasterIdLst>
    <p:notesMasterId r:id="rId57"/>
  </p:notesMasterIdLst>
  <p:sldIdLst>
    <p:sldId id="256" r:id="rId3"/>
    <p:sldId id="507" r:id="rId4"/>
    <p:sldId id="480" r:id="rId5"/>
    <p:sldId id="481" r:id="rId6"/>
    <p:sldId id="482" r:id="rId7"/>
    <p:sldId id="483" r:id="rId8"/>
    <p:sldId id="484" r:id="rId9"/>
    <p:sldId id="485" r:id="rId10"/>
    <p:sldId id="486" r:id="rId11"/>
    <p:sldId id="487" r:id="rId12"/>
    <p:sldId id="488" r:id="rId13"/>
    <p:sldId id="489" r:id="rId14"/>
    <p:sldId id="491" r:id="rId15"/>
    <p:sldId id="490" r:id="rId16"/>
    <p:sldId id="492" r:id="rId17"/>
    <p:sldId id="493" r:id="rId18"/>
    <p:sldId id="442" r:id="rId19"/>
    <p:sldId id="443" r:id="rId20"/>
    <p:sldId id="446" r:id="rId21"/>
    <p:sldId id="444" r:id="rId22"/>
    <p:sldId id="537" r:id="rId23"/>
    <p:sldId id="463" r:id="rId24"/>
    <p:sldId id="496" r:id="rId25"/>
    <p:sldId id="523" r:id="rId26"/>
    <p:sldId id="522" r:id="rId27"/>
    <p:sldId id="532" r:id="rId28"/>
    <p:sldId id="533" r:id="rId29"/>
    <p:sldId id="525" r:id="rId30"/>
    <p:sldId id="527" r:id="rId31"/>
    <p:sldId id="526" r:id="rId32"/>
    <p:sldId id="448" r:id="rId33"/>
    <p:sldId id="498" r:id="rId34"/>
    <p:sldId id="499" r:id="rId35"/>
    <p:sldId id="506" r:id="rId36"/>
    <p:sldId id="524" r:id="rId37"/>
    <p:sldId id="500" r:id="rId38"/>
    <p:sldId id="501" r:id="rId39"/>
    <p:sldId id="530" r:id="rId40"/>
    <p:sldId id="502" r:id="rId41"/>
    <p:sldId id="503" r:id="rId42"/>
    <p:sldId id="504" r:id="rId43"/>
    <p:sldId id="505" r:id="rId44"/>
    <p:sldId id="528" r:id="rId45"/>
    <p:sldId id="529" r:id="rId46"/>
    <p:sldId id="531" r:id="rId47"/>
    <p:sldId id="535" r:id="rId48"/>
    <p:sldId id="464" r:id="rId49"/>
    <p:sldId id="472" r:id="rId50"/>
    <p:sldId id="473" r:id="rId51"/>
    <p:sldId id="471" r:id="rId52"/>
    <p:sldId id="418" r:id="rId53"/>
    <p:sldId id="474" r:id="rId54"/>
    <p:sldId id="476" r:id="rId55"/>
    <p:sldId id="536" r:id="rId5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332"/>
    <p:restoredTop sz="94694"/>
  </p:normalViewPr>
  <p:slideViewPr>
    <p:cSldViewPr snapToGrid="0" snapToObjects="1">
      <p:cViewPr varScale="1">
        <p:scale>
          <a:sx n="121" d="100"/>
          <a:sy n="121" d="100"/>
        </p:scale>
        <p:origin x="696"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presProps" Target="presProps.xml"/><Relationship Id="rId5" Type="http://schemas.openxmlformats.org/officeDocument/2006/relationships/slide" Target="slides/slide3.xml"/><Relationship Id="rId61" Type="http://schemas.openxmlformats.org/officeDocument/2006/relationships/tableStyles" Target="tableStyle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viewProps" Target="view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notesMaster" Target="notesMasters/notesMaster1.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32B0241-1142-C84C-9EE2-42E44ABD8DAA}" type="datetimeFigureOut">
              <a:rPr lang="en-US" smtClean="0"/>
              <a:t>8/24/23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0137FF6-46D6-B849-A6CD-85860317B6E6}" type="slidenum">
              <a:rPr lang="en-US" smtClean="0"/>
              <a:t>‹#›</a:t>
            </a:fld>
            <a:endParaRPr lang="en-US"/>
          </a:p>
        </p:txBody>
      </p:sp>
    </p:spTree>
    <p:extLst>
      <p:ext uri="{BB962C8B-B14F-4D97-AF65-F5344CB8AC3E}">
        <p14:creationId xmlns:p14="http://schemas.microsoft.com/office/powerpoint/2010/main" val="3432134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72802D-2D03-BE49-97AF-DE25499D6FB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A3C79BB-C53F-454F-8922-2B273918935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274EF80-FE65-ED4F-9FE0-B09E92D1EA8A}"/>
              </a:ext>
            </a:extLst>
          </p:cNvPr>
          <p:cNvSpPr>
            <a:spLocks noGrp="1"/>
          </p:cNvSpPr>
          <p:nvPr>
            <p:ph type="dt" sz="half" idx="10"/>
          </p:nvPr>
        </p:nvSpPr>
        <p:spPr/>
        <p:txBody>
          <a:bodyPr/>
          <a:lstStyle/>
          <a:p>
            <a:fld id="{FA70305F-1CC5-D743-8B75-9BFF4558415F}" type="datetime1">
              <a:rPr lang="en-US" smtClean="0"/>
              <a:t>8/24/23</a:t>
            </a:fld>
            <a:endParaRPr lang="en-US"/>
          </a:p>
        </p:txBody>
      </p:sp>
      <p:sp>
        <p:nvSpPr>
          <p:cNvPr id="5" name="Footer Placeholder 4">
            <a:extLst>
              <a:ext uri="{FF2B5EF4-FFF2-40B4-BE49-F238E27FC236}">
                <a16:creationId xmlns:a16="http://schemas.microsoft.com/office/drawing/2014/main" id="{679F942A-634C-BB40-9910-CBFA440686A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9942F66-DE68-D245-97C8-9A6FA1D0AEF4}"/>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13158650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CA86B8-FDC8-A24B-A420-9A35290385C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1A81A36-D120-B846-BA83-5C4BFEA3627F}"/>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C5F6F14-E9DD-E146-A94A-4A7CA228F3D7}"/>
              </a:ext>
            </a:extLst>
          </p:cNvPr>
          <p:cNvSpPr>
            <a:spLocks noGrp="1"/>
          </p:cNvSpPr>
          <p:nvPr>
            <p:ph type="dt" sz="half" idx="10"/>
          </p:nvPr>
        </p:nvSpPr>
        <p:spPr/>
        <p:txBody>
          <a:bodyPr/>
          <a:lstStyle/>
          <a:p>
            <a:fld id="{C9D6C2A9-6253-154B-B733-037751386140}" type="datetime1">
              <a:rPr lang="en-US" smtClean="0"/>
              <a:t>8/24/23</a:t>
            </a:fld>
            <a:endParaRPr lang="en-US"/>
          </a:p>
        </p:txBody>
      </p:sp>
      <p:sp>
        <p:nvSpPr>
          <p:cNvPr id="5" name="Footer Placeholder 4">
            <a:extLst>
              <a:ext uri="{FF2B5EF4-FFF2-40B4-BE49-F238E27FC236}">
                <a16:creationId xmlns:a16="http://schemas.microsoft.com/office/drawing/2014/main" id="{FF470E94-9F94-1649-8FE1-5341BF855B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1F5164-23F2-A840-AE31-9813D2137143}"/>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30203776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1027D83-6F99-5343-9159-1F2E060A4D1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6F7CEDD-89DF-CC43-9E60-8FC65D4CFA73}"/>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9BE88CF-EA17-6D4E-A676-D0DD2AEEE584}"/>
              </a:ext>
            </a:extLst>
          </p:cNvPr>
          <p:cNvSpPr>
            <a:spLocks noGrp="1"/>
          </p:cNvSpPr>
          <p:nvPr>
            <p:ph type="dt" sz="half" idx="10"/>
          </p:nvPr>
        </p:nvSpPr>
        <p:spPr/>
        <p:txBody>
          <a:bodyPr/>
          <a:lstStyle/>
          <a:p>
            <a:fld id="{F2185E70-01A0-F346-BD96-C71A4405ABF1}" type="datetime1">
              <a:rPr lang="en-US" smtClean="0"/>
              <a:t>8/24/23</a:t>
            </a:fld>
            <a:endParaRPr lang="en-US"/>
          </a:p>
        </p:txBody>
      </p:sp>
      <p:sp>
        <p:nvSpPr>
          <p:cNvPr id="5" name="Footer Placeholder 4">
            <a:extLst>
              <a:ext uri="{FF2B5EF4-FFF2-40B4-BE49-F238E27FC236}">
                <a16:creationId xmlns:a16="http://schemas.microsoft.com/office/drawing/2014/main" id="{BEC857EE-AA9E-7744-B121-837829395A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805FA26-DD53-CA43-B54B-89E91BCDA11F}"/>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18746188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8"/>
            <a:ext cx="10363200" cy="1470025"/>
          </a:xfrm>
        </p:spPr>
        <p:txBody>
          <a:bodyPr/>
          <a:lstStyle/>
          <a:p>
            <a:r>
              <a:rPr lang="en-US"/>
              <a:t>Click to edit Master title style</a:t>
            </a:r>
            <a:endParaRPr lang="en-US" dirty="0"/>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lvl1pPr>
          </a:lstStyle>
          <a:p>
            <a:pPr>
              <a:defRPr/>
            </a:pPr>
            <a:fld id="{7EF8CCA7-042D-4344-9F38-A30A24316FF0}" type="datetime1">
              <a:rPr lang="en-US" smtClean="0"/>
              <a:t>8/24/23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1E82176-A547-F94B-AC51-D6E9C882CB88}" type="slidenum">
              <a:rPr lang="en-US"/>
              <a:pPr>
                <a:defRPr/>
              </a:pPr>
              <a:t>‹#›</a:t>
            </a:fld>
            <a:endParaRPr lang="en-US"/>
          </a:p>
        </p:txBody>
      </p:sp>
    </p:spTree>
    <p:extLst>
      <p:ext uri="{BB962C8B-B14F-4D97-AF65-F5344CB8AC3E}">
        <p14:creationId xmlns:p14="http://schemas.microsoft.com/office/powerpoint/2010/main" val="35790850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609600" y="2280746"/>
            <a:ext cx="10972800" cy="384541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pPr>
              <a:defRPr/>
            </a:pPr>
            <a:fld id="{F85CAF1B-B7C8-8347-AE4A-EC343217B68C}" type="datetime1">
              <a:rPr lang="en-US" smtClean="0"/>
              <a:t>8/24/23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3FF2C605-4958-CF43-AA48-80339EFDB0AF}" type="slidenum">
              <a:rPr lang="en-US"/>
              <a:pPr>
                <a:defRPr/>
              </a:pPr>
              <a:t>‹#›</a:t>
            </a:fld>
            <a:endParaRPr lang="en-US"/>
          </a:p>
        </p:txBody>
      </p:sp>
    </p:spTree>
    <p:extLst>
      <p:ext uri="{BB962C8B-B14F-4D97-AF65-F5344CB8AC3E}">
        <p14:creationId xmlns:p14="http://schemas.microsoft.com/office/powerpoint/2010/main" val="413319810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1380751"/>
            <a:ext cx="10363200" cy="1362075"/>
          </a:xfrm>
        </p:spPr>
        <p:txBody>
          <a:bodyPr anchor="t"/>
          <a:lstStyle>
            <a:lvl1pPr algn="l">
              <a:defRPr sz="5333" b="1" cap="all"/>
            </a:lvl1pPr>
          </a:lstStyle>
          <a:p>
            <a:r>
              <a:rPr lang="en-US"/>
              <a:t>Click to edit Master title style</a:t>
            </a:r>
            <a:endParaRPr lang="en-US" dirty="0"/>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667">
                <a:solidFill>
                  <a:schemeClr val="tx1">
                    <a:tint val="75000"/>
                  </a:schemeClr>
                </a:solidFill>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lvl1pPr>
          </a:lstStyle>
          <a:p>
            <a:pPr>
              <a:defRPr/>
            </a:pPr>
            <a:fld id="{44FF136D-307A-4941-889F-E9EB8268902E}" type="datetime1">
              <a:rPr lang="en-US" smtClean="0"/>
              <a:t>8/24/23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DA6BD0F-ABBC-C14D-BC96-77BE126A748B}" type="slidenum">
              <a:rPr lang="en-US"/>
              <a:pPr>
                <a:defRPr/>
              </a:pPr>
              <a:t>‹#›</a:t>
            </a:fld>
            <a:endParaRPr lang="en-US"/>
          </a:p>
        </p:txBody>
      </p:sp>
    </p:spTree>
    <p:extLst>
      <p:ext uri="{BB962C8B-B14F-4D97-AF65-F5344CB8AC3E}">
        <p14:creationId xmlns:p14="http://schemas.microsoft.com/office/powerpoint/2010/main" val="289589423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968503"/>
            <a:ext cx="5384800" cy="415766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97600" y="1968503"/>
            <a:ext cx="5384800" cy="415766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3"/>
          <p:cNvSpPr>
            <a:spLocks noGrp="1"/>
          </p:cNvSpPr>
          <p:nvPr>
            <p:ph type="dt" sz="half" idx="10"/>
          </p:nvPr>
        </p:nvSpPr>
        <p:spPr/>
        <p:txBody>
          <a:bodyPr/>
          <a:lstStyle>
            <a:lvl1pPr>
              <a:defRPr/>
            </a:lvl1pPr>
          </a:lstStyle>
          <a:p>
            <a:pPr>
              <a:defRPr/>
            </a:pPr>
            <a:fld id="{B51F76C3-E96E-A54F-A122-6303A871D871}" type="datetime1">
              <a:rPr lang="en-US" smtClean="0"/>
              <a:t>8/24/23</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EC35E9FC-F6D5-0349-BBED-EA7D7A9BC49B}" type="slidenum">
              <a:rPr lang="en-US"/>
              <a:pPr>
                <a:defRPr/>
              </a:pPr>
              <a:t>‹#›</a:t>
            </a:fld>
            <a:endParaRPr lang="en-US"/>
          </a:p>
        </p:txBody>
      </p:sp>
    </p:spTree>
    <p:extLst>
      <p:ext uri="{BB962C8B-B14F-4D97-AF65-F5344CB8AC3E}">
        <p14:creationId xmlns:p14="http://schemas.microsoft.com/office/powerpoint/2010/main" val="328165758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4" y="867339"/>
            <a:ext cx="10972800" cy="1068387"/>
          </a:xfrm>
        </p:spPr>
        <p:txBody>
          <a:bodyPr/>
          <a:lstStyle>
            <a:lvl1pPr>
              <a:defRPr/>
            </a:lvl1pPr>
          </a:lstStyle>
          <a:p>
            <a:r>
              <a:rPr lang="en-US"/>
              <a:t>Click to edit Master title style</a:t>
            </a:r>
            <a:endParaRPr lang="en-US" dirty="0"/>
          </a:p>
        </p:txBody>
      </p:sp>
      <p:sp>
        <p:nvSpPr>
          <p:cNvPr id="4" name="Content Placeholder 3"/>
          <p:cNvSpPr>
            <a:spLocks noGrp="1"/>
          </p:cNvSpPr>
          <p:nvPr>
            <p:ph sz="half" idx="2"/>
          </p:nvPr>
        </p:nvSpPr>
        <p:spPr>
          <a:xfrm>
            <a:off x="609600" y="2174875"/>
            <a:ext cx="5386917" cy="3951288"/>
          </a:xfr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6193372" y="2174875"/>
            <a:ext cx="5389033" cy="3951288"/>
          </a:xfr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lvl1pPr>
              <a:defRPr/>
            </a:lvl1pPr>
          </a:lstStyle>
          <a:p>
            <a:pPr>
              <a:defRPr/>
            </a:pPr>
            <a:fld id="{34040392-1101-8A42-BEB5-9592F30E3A91}" type="datetime1">
              <a:rPr lang="en-US" smtClean="0"/>
              <a:t>8/24/23</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BB5B94E0-5E06-6D42-A41D-50D581B40900}" type="slidenum">
              <a:rPr lang="en-US"/>
              <a:pPr>
                <a:defRPr/>
              </a:pPr>
              <a:t>‹#›</a:t>
            </a:fld>
            <a:endParaRPr lang="en-US"/>
          </a:p>
        </p:txBody>
      </p:sp>
    </p:spTree>
    <p:extLst>
      <p:ext uri="{BB962C8B-B14F-4D97-AF65-F5344CB8AC3E}">
        <p14:creationId xmlns:p14="http://schemas.microsoft.com/office/powerpoint/2010/main" val="130618392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fld id="{65C72F20-AC2E-6D46-8A6B-0183BC6D49D1}" type="datetime1">
              <a:rPr lang="en-US" smtClean="0"/>
              <a:t>8/24/23</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C2AB7D4D-4E81-5B40-91F6-CF14C25F8623}" type="slidenum">
              <a:rPr lang="en-US"/>
              <a:pPr>
                <a:defRPr/>
              </a:pPr>
              <a:t>‹#›</a:t>
            </a:fld>
            <a:endParaRPr lang="en-US"/>
          </a:p>
        </p:txBody>
      </p:sp>
    </p:spTree>
    <p:extLst>
      <p:ext uri="{BB962C8B-B14F-4D97-AF65-F5344CB8AC3E}">
        <p14:creationId xmlns:p14="http://schemas.microsoft.com/office/powerpoint/2010/main" val="228382584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36FEA4AC-8DBD-3E4B-B61C-36A721F07D61}" type="datetime1">
              <a:rPr lang="en-US" smtClean="0"/>
              <a:t>8/24/23</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B35B2FA7-4FDB-5643-811E-7991DEE50B01}" type="slidenum">
              <a:rPr lang="en-US"/>
              <a:pPr>
                <a:defRPr/>
              </a:pPr>
              <a:t>‹#›</a:t>
            </a:fld>
            <a:endParaRPr lang="en-US"/>
          </a:p>
        </p:txBody>
      </p:sp>
    </p:spTree>
    <p:extLst>
      <p:ext uri="{BB962C8B-B14F-4D97-AF65-F5344CB8AC3E}">
        <p14:creationId xmlns:p14="http://schemas.microsoft.com/office/powerpoint/2010/main" val="78583194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5" y="273049"/>
            <a:ext cx="4011084" cy="1162051"/>
          </a:xfrm>
        </p:spPr>
        <p:txBody>
          <a:bodyPr anchor="b"/>
          <a:lstStyle>
            <a:lvl1pPr algn="l">
              <a:defRPr sz="2667" b="1"/>
            </a:lvl1pPr>
          </a:lstStyle>
          <a:p>
            <a:r>
              <a:rPr lang="en-US"/>
              <a:t>Click to edit Master title style</a:t>
            </a:r>
          </a:p>
        </p:txBody>
      </p:sp>
      <p:sp>
        <p:nvSpPr>
          <p:cNvPr id="3" name="Content Placeholder 2"/>
          <p:cNvSpPr>
            <a:spLocks noGrp="1"/>
          </p:cNvSpPr>
          <p:nvPr>
            <p:ph idx="1"/>
          </p:nvPr>
        </p:nvSpPr>
        <p:spPr>
          <a:xfrm>
            <a:off x="4766733" y="273053"/>
            <a:ext cx="6815667" cy="5853113"/>
          </a:xfrm>
        </p:spPr>
        <p:txBody>
          <a:bodyPr/>
          <a:lstStyle>
            <a:lvl1pPr>
              <a:defRPr sz="4267"/>
            </a:lvl1pPr>
            <a:lvl2pPr>
              <a:defRPr sz="3733"/>
            </a:lvl2pPr>
            <a:lvl3pPr>
              <a:defRPr sz="3200"/>
            </a:lvl3pPr>
            <a:lvl4pPr>
              <a:defRPr sz="2667"/>
            </a:lvl4pPr>
            <a:lvl5pPr>
              <a:defRPr sz="2667"/>
            </a:lvl5pPr>
            <a:lvl6pPr>
              <a:defRPr sz="2667"/>
            </a:lvl6pPr>
            <a:lvl7pPr>
              <a:defRPr sz="2667"/>
            </a:lvl7pPr>
            <a:lvl8pPr>
              <a:defRPr sz="2667"/>
            </a:lvl8pPr>
            <a:lvl9pPr>
              <a:defRPr sz="2667"/>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5" y="1435103"/>
            <a:ext cx="4011084" cy="46910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Edit Master text styles</a:t>
            </a:r>
          </a:p>
        </p:txBody>
      </p:sp>
      <p:sp>
        <p:nvSpPr>
          <p:cNvPr id="5" name="Date Placeholder 3"/>
          <p:cNvSpPr>
            <a:spLocks noGrp="1"/>
          </p:cNvSpPr>
          <p:nvPr>
            <p:ph type="dt" sz="half" idx="10"/>
          </p:nvPr>
        </p:nvSpPr>
        <p:spPr/>
        <p:txBody>
          <a:bodyPr/>
          <a:lstStyle>
            <a:lvl1pPr>
              <a:defRPr/>
            </a:lvl1pPr>
          </a:lstStyle>
          <a:p>
            <a:pPr>
              <a:defRPr/>
            </a:pPr>
            <a:fld id="{971BFB7E-23D3-E748-98B9-B9A8C558BBAC}" type="datetime1">
              <a:rPr lang="en-US" smtClean="0"/>
              <a:t>8/24/23</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91DD8B14-AE1E-054C-8668-93D0F0400A18}" type="slidenum">
              <a:rPr lang="en-US"/>
              <a:pPr>
                <a:defRPr/>
              </a:pPr>
              <a:t>‹#›</a:t>
            </a:fld>
            <a:endParaRPr lang="en-US"/>
          </a:p>
        </p:txBody>
      </p:sp>
    </p:spTree>
    <p:extLst>
      <p:ext uri="{BB962C8B-B14F-4D97-AF65-F5344CB8AC3E}">
        <p14:creationId xmlns:p14="http://schemas.microsoft.com/office/powerpoint/2010/main" val="31152809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C5C586-3F5F-8148-BB1F-499EF949B08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26E2D30-D2E4-C24D-96F5-10BF4E042259}"/>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1CC657D-8EE5-CB48-9FCB-F9F368C27214}"/>
              </a:ext>
            </a:extLst>
          </p:cNvPr>
          <p:cNvSpPr>
            <a:spLocks noGrp="1"/>
          </p:cNvSpPr>
          <p:nvPr>
            <p:ph type="dt" sz="half" idx="10"/>
          </p:nvPr>
        </p:nvSpPr>
        <p:spPr/>
        <p:txBody>
          <a:bodyPr/>
          <a:lstStyle/>
          <a:p>
            <a:fld id="{84B7BDF0-33EE-ED4E-A1A1-446990BE89AC}" type="datetime1">
              <a:rPr lang="en-US" smtClean="0"/>
              <a:t>8/24/23</a:t>
            </a:fld>
            <a:endParaRPr lang="en-US"/>
          </a:p>
        </p:txBody>
      </p:sp>
      <p:sp>
        <p:nvSpPr>
          <p:cNvPr id="5" name="Footer Placeholder 4">
            <a:extLst>
              <a:ext uri="{FF2B5EF4-FFF2-40B4-BE49-F238E27FC236}">
                <a16:creationId xmlns:a16="http://schemas.microsoft.com/office/drawing/2014/main" id="{818A4680-2FCD-2C45-88DD-58DC3F0940E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73DDA8-E64C-534E-9966-09CB65200A30}"/>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123364754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1"/>
            <a:ext cx="7315200" cy="566739"/>
          </a:xfrm>
        </p:spPr>
        <p:txBody>
          <a:bodyPr anchor="b"/>
          <a:lstStyle>
            <a:lvl1pPr algn="l">
              <a:defRPr sz="2667" b="1"/>
            </a:lvl1pPr>
          </a:lstStyle>
          <a:p>
            <a:r>
              <a:rPr lang="en-US"/>
              <a:t>Click to edit Master title style</a:t>
            </a:r>
            <a:endParaRPr lang="en-US" dirty="0"/>
          </a:p>
        </p:txBody>
      </p:sp>
      <p:sp>
        <p:nvSpPr>
          <p:cNvPr id="3" name="Picture Placeholder 2"/>
          <p:cNvSpPr>
            <a:spLocks noGrp="1"/>
          </p:cNvSpPr>
          <p:nvPr>
            <p:ph type="pic" idx="1"/>
          </p:nvPr>
        </p:nvSpPr>
        <p:spPr>
          <a:xfrm>
            <a:off x="2389717" y="612775"/>
            <a:ext cx="7315200" cy="4114800"/>
          </a:xfrm>
        </p:spPr>
        <p:txBody>
          <a:bodyPr rtlCol="0">
            <a:normAutofit/>
          </a:bodyPr>
          <a:lstStyle>
            <a:lvl1pPr marL="0" indent="0">
              <a:buNone/>
              <a:defRPr sz="4267"/>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pPr lvl="0"/>
            <a:r>
              <a:rPr lang="en-US" noProof="0"/>
              <a:t>Click icon to add picture</a:t>
            </a:r>
            <a:endParaRPr lang="en-US" noProof="0" dirty="0"/>
          </a:p>
        </p:txBody>
      </p:sp>
      <p:sp>
        <p:nvSpPr>
          <p:cNvPr id="4" name="Text Placeholder 3"/>
          <p:cNvSpPr>
            <a:spLocks noGrp="1"/>
          </p:cNvSpPr>
          <p:nvPr>
            <p:ph type="body" sz="half" idx="2"/>
          </p:nvPr>
        </p:nvSpPr>
        <p:spPr>
          <a:xfrm>
            <a:off x="2389717" y="5367339"/>
            <a:ext cx="7315200" cy="8048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Edit Master text styles</a:t>
            </a:r>
          </a:p>
        </p:txBody>
      </p:sp>
      <p:sp>
        <p:nvSpPr>
          <p:cNvPr id="5" name="Date Placeholder 3"/>
          <p:cNvSpPr>
            <a:spLocks noGrp="1"/>
          </p:cNvSpPr>
          <p:nvPr>
            <p:ph type="dt" sz="half" idx="10"/>
          </p:nvPr>
        </p:nvSpPr>
        <p:spPr/>
        <p:txBody>
          <a:bodyPr/>
          <a:lstStyle>
            <a:lvl1pPr>
              <a:defRPr/>
            </a:lvl1pPr>
          </a:lstStyle>
          <a:p>
            <a:pPr>
              <a:defRPr/>
            </a:pPr>
            <a:fld id="{C690E0F4-A999-A54E-B545-67F2F70C10FB}" type="datetime1">
              <a:rPr lang="en-US" smtClean="0"/>
              <a:t>8/24/23</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8FEF0004-A563-C64B-9FAD-6198662E1BD1}" type="slidenum">
              <a:rPr lang="en-US"/>
              <a:pPr>
                <a:defRPr/>
              </a:pPr>
              <a:t>‹#›</a:t>
            </a:fld>
            <a:endParaRPr lang="en-US"/>
          </a:p>
        </p:txBody>
      </p:sp>
    </p:spTree>
    <p:extLst>
      <p:ext uri="{BB962C8B-B14F-4D97-AF65-F5344CB8AC3E}">
        <p14:creationId xmlns:p14="http://schemas.microsoft.com/office/powerpoint/2010/main" val="98556826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31013E56-4916-404E-AAB2-B4BA03F90FC2}" type="datetime1">
              <a:rPr lang="en-US" smtClean="0"/>
              <a:t>8/24/23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FB9610A8-B29A-B34A-A0B5-3DF26A2EB850}" type="slidenum">
              <a:rPr lang="en-US"/>
              <a:pPr>
                <a:defRPr/>
              </a:pPr>
              <a:t>‹#›</a:t>
            </a:fld>
            <a:endParaRPr lang="en-US"/>
          </a:p>
        </p:txBody>
      </p:sp>
    </p:spTree>
    <p:extLst>
      <p:ext uri="{BB962C8B-B14F-4D97-AF65-F5344CB8AC3E}">
        <p14:creationId xmlns:p14="http://schemas.microsoft.com/office/powerpoint/2010/main" val="313642016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0"/>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40"/>
            <a:ext cx="8026400" cy="585152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81713883-51E5-FD4C-BFE2-284CCAA85938}" type="datetime1">
              <a:rPr lang="en-US" smtClean="0"/>
              <a:t>8/24/23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E12D0221-73D0-6245-9CCD-73A1D8FCB5E4}" type="slidenum">
              <a:rPr lang="en-US"/>
              <a:pPr>
                <a:defRPr/>
              </a:pPr>
              <a:t>‹#›</a:t>
            </a:fld>
            <a:endParaRPr lang="en-US"/>
          </a:p>
        </p:txBody>
      </p:sp>
    </p:spTree>
    <p:extLst>
      <p:ext uri="{BB962C8B-B14F-4D97-AF65-F5344CB8AC3E}">
        <p14:creationId xmlns:p14="http://schemas.microsoft.com/office/powerpoint/2010/main" val="7782822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0776C-1D59-8049-88C7-A9CF31D468C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A8B2CAF-2FC3-CE40-AFEE-BB0B1776B2B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0CE7856D-91AF-CD4F-BBB9-BB22C9E8644B}"/>
              </a:ext>
            </a:extLst>
          </p:cNvPr>
          <p:cNvSpPr>
            <a:spLocks noGrp="1"/>
          </p:cNvSpPr>
          <p:nvPr>
            <p:ph type="dt" sz="half" idx="10"/>
          </p:nvPr>
        </p:nvSpPr>
        <p:spPr/>
        <p:txBody>
          <a:bodyPr/>
          <a:lstStyle/>
          <a:p>
            <a:fld id="{F7732A8C-C50B-B849-A938-8B60F015CF8A}" type="datetime1">
              <a:rPr lang="en-US" smtClean="0"/>
              <a:t>8/24/23</a:t>
            </a:fld>
            <a:endParaRPr lang="en-US"/>
          </a:p>
        </p:txBody>
      </p:sp>
      <p:sp>
        <p:nvSpPr>
          <p:cNvPr id="5" name="Footer Placeholder 4">
            <a:extLst>
              <a:ext uri="{FF2B5EF4-FFF2-40B4-BE49-F238E27FC236}">
                <a16:creationId xmlns:a16="http://schemas.microsoft.com/office/drawing/2014/main" id="{16CE3E7E-C490-8847-8BD6-E8FF927245C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148B10A-A8F3-4D47-8A42-C63FD91ED029}"/>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8437152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016C5A-058F-7443-BE51-F3484A7E13C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56365D3-EC68-114D-9B11-DAB294D6F0D9}"/>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AF729DA-5D8F-0D4A-9476-2A4B4565334D}"/>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8E80497-C1FE-D547-B571-D69E574199AB}"/>
              </a:ext>
            </a:extLst>
          </p:cNvPr>
          <p:cNvSpPr>
            <a:spLocks noGrp="1"/>
          </p:cNvSpPr>
          <p:nvPr>
            <p:ph type="dt" sz="half" idx="10"/>
          </p:nvPr>
        </p:nvSpPr>
        <p:spPr/>
        <p:txBody>
          <a:bodyPr/>
          <a:lstStyle/>
          <a:p>
            <a:fld id="{66EBFC86-2DCE-084F-ADD8-86F8DD5E1B99}" type="datetime1">
              <a:rPr lang="en-US" smtClean="0"/>
              <a:t>8/24/23</a:t>
            </a:fld>
            <a:endParaRPr lang="en-US"/>
          </a:p>
        </p:txBody>
      </p:sp>
      <p:sp>
        <p:nvSpPr>
          <p:cNvPr id="6" name="Footer Placeholder 5">
            <a:extLst>
              <a:ext uri="{FF2B5EF4-FFF2-40B4-BE49-F238E27FC236}">
                <a16:creationId xmlns:a16="http://schemas.microsoft.com/office/drawing/2014/main" id="{8AC48521-7F13-C445-8751-4E87C9A27F1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CE37EE6-7CA7-0E41-9D14-89950249757E}"/>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35721332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51FEF4-0D8E-DE46-AA71-05EE50ED029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FDD346F-A12C-C142-8A93-08AF8CD4FB6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43A45F87-A4D7-9343-A334-BB0CFE4C10AF}"/>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55EE44D-0A72-974F-A950-E6793FBEACE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63D733BD-E3C6-644A-BFEA-47849788004B}"/>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682D901-6AD6-4A49-BB2B-6B6114E8DD7A}"/>
              </a:ext>
            </a:extLst>
          </p:cNvPr>
          <p:cNvSpPr>
            <a:spLocks noGrp="1"/>
          </p:cNvSpPr>
          <p:nvPr>
            <p:ph type="dt" sz="half" idx="10"/>
          </p:nvPr>
        </p:nvSpPr>
        <p:spPr/>
        <p:txBody>
          <a:bodyPr/>
          <a:lstStyle/>
          <a:p>
            <a:fld id="{4EBBB686-0587-F442-BC2B-85E37441C678}" type="datetime1">
              <a:rPr lang="en-US" smtClean="0"/>
              <a:t>8/24/23</a:t>
            </a:fld>
            <a:endParaRPr lang="en-US"/>
          </a:p>
        </p:txBody>
      </p:sp>
      <p:sp>
        <p:nvSpPr>
          <p:cNvPr id="8" name="Footer Placeholder 7">
            <a:extLst>
              <a:ext uri="{FF2B5EF4-FFF2-40B4-BE49-F238E27FC236}">
                <a16:creationId xmlns:a16="http://schemas.microsoft.com/office/drawing/2014/main" id="{1AE8327C-C108-2948-9F3B-C5B7A290D55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1E731F0-A30E-CD44-8DE4-E483375638B1}"/>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6521827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7B4FD0-E6C0-4B4E-9F81-15DB2083772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913ED28-8A5F-F64A-8A93-8A03DD77CDF2}"/>
              </a:ext>
            </a:extLst>
          </p:cNvPr>
          <p:cNvSpPr>
            <a:spLocks noGrp="1"/>
          </p:cNvSpPr>
          <p:nvPr>
            <p:ph type="dt" sz="half" idx="10"/>
          </p:nvPr>
        </p:nvSpPr>
        <p:spPr/>
        <p:txBody>
          <a:bodyPr/>
          <a:lstStyle/>
          <a:p>
            <a:fld id="{270B71C4-A8DD-5E42-9033-4B9437130A45}" type="datetime1">
              <a:rPr lang="en-US" smtClean="0"/>
              <a:t>8/24/23</a:t>
            </a:fld>
            <a:endParaRPr lang="en-US"/>
          </a:p>
        </p:txBody>
      </p:sp>
      <p:sp>
        <p:nvSpPr>
          <p:cNvPr id="4" name="Footer Placeholder 3">
            <a:extLst>
              <a:ext uri="{FF2B5EF4-FFF2-40B4-BE49-F238E27FC236}">
                <a16:creationId xmlns:a16="http://schemas.microsoft.com/office/drawing/2014/main" id="{5AB56722-EB54-8141-9FFB-B883395CC89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82943BF-772C-0847-97EA-D301AA5778E5}"/>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13978163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5AB0981-B3E8-BA40-99FE-EA2C2AD9529B}"/>
              </a:ext>
            </a:extLst>
          </p:cNvPr>
          <p:cNvSpPr>
            <a:spLocks noGrp="1"/>
          </p:cNvSpPr>
          <p:nvPr>
            <p:ph type="dt" sz="half" idx="10"/>
          </p:nvPr>
        </p:nvSpPr>
        <p:spPr/>
        <p:txBody>
          <a:bodyPr/>
          <a:lstStyle/>
          <a:p>
            <a:fld id="{93996FEB-57AA-5E42-B42B-29A49C56821B}" type="datetime1">
              <a:rPr lang="en-US" smtClean="0"/>
              <a:t>8/24/23</a:t>
            </a:fld>
            <a:endParaRPr lang="en-US"/>
          </a:p>
        </p:txBody>
      </p:sp>
      <p:sp>
        <p:nvSpPr>
          <p:cNvPr id="3" name="Footer Placeholder 2">
            <a:extLst>
              <a:ext uri="{FF2B5EF4-FFF2-40B4-BE49-F238E27FC236}">
                <a16:creationId xmlns:a16="http://schemas.microsoft.com/office/drawing/2014/main" id="{EE22584C-B9F3-5C46-B605-B2FB47395B5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BE55008-FE08-E24B-9B3C-0A16B2CEE7C2}"/>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23961983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47EC03-3651-D14B-AEAB-3A7133F5A90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5F6D8CA-8B8C-944F-8C90-AE9CC8AC0A2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354B7D9-B6E8-714F-A4A5-B28D20D3F8E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86B4357-3269-4248-AEAA-3609D1B55016}"/>
              </a:ext>
            </a:extLst>
          </p:cNvPr>
          <p:cNvSpPr>
            <a:spLocks noGrp="1"/>
          </p:cNvSpPr>
          <p:nvPr>
            <p:ph type="dt" sz="half" idx="10"/>
          </p:nvPr>
        </p:nvSpPr>
        <p:spPr/>
        <p:txBody>
          <a:bodyPr/>
          <a:lstStyle/>
          <a:p>
            <a:fld id="{64DA8F8B-64C0-644D-B977-5D899210463C}" type="datetime1">
              <a:rPr lang="en-US" smtClean="0"/>
              <a:t>8/24/23</a:t>
            </a:fld>
            <a:endParaRPr lang="en-US"/>
          </a:p>
        </p:txBody>
      </p:sp>
      <p:sp>
        <p:nvSpPr>
          <p:cNvPr id="6" name="Footer Placeholder 5">
            <a:extLst>
              <a:ext uri="{FF2B5EF4-FFF2-40B4-BE49-F238E27FC236}">
                <a16:creationId xmlns:a16="http://schemas.microsoft.com/office/drawing/2014/main" id="{DC507DF4-EB73-9348-BA24-2E62ACB54FF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4BFC95E-AF76-2F40-8E6E-10EEB82B0CB8}"/>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9567872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C06BE1-1070-164D-B226-7BEB3337B9A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9FE752A-35DB-4244-957A-47F0C249B8B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D5A8CC6-3E86-9E4C-B828-E55B4933B09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B05BC1C-7B9D-C646-8E67-4C98CDDA9FEA}"/>
              </a:ext>
            </a:extLst>
          </p:cNvPr>
          <p:cNvSpPr>
            <a:spLocks noGrp="1"/>
          </p:cNvSpPr>
          <p:nvPr>
            <p:ph type="dt" sz="half" idx="10"/>
          </p:nvPr>
        </p:nvSpPr>
        <p:spPr/>
        <p:txBody>
          <a:bodyPr/>
          <a:lstStyle/>
          <a:p>
            <a:fld id="{87D77087-1FFB-5B45-AE46-3C879ADBCD86}" type="datetime1">
              <a:rPr lang="en-US" smtClean="0"/>
              <a:t>8/24/23</a:t>
            </a:fld>
            <a:endParaRPr lang="en-US"/>
          </a:p>
        </p:txBody>
      </p:sp>
      <p:sp>
        <p:nvSpPr>
          <p:cNvPr id="6" name="Footer Placeholder 5">
            <a:extLst>
              <a:ext uri="{FF2B5EF4-FFF2-40B4-BE49-F238E27FC236}">
                <a16:creationId xmlns:a16="http://schemas.microsoft.com/office/drawing/2014/main" id="{4C79295E-F278-8441-AA89-1F2F8EB2820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1BFDEB5-4B8E-1143-AC2B-DDB5F2941463}"/>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29564458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jpe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B12B010-5E9E-E240-BC91-7846D2B278F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163D9EB-2FC9-1848-BCB3-4904198DC0F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C744448-0A7D-184E-908E-72ADAF04E21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2DBBF69-BE89-6841-9243-2F9C2E854C58}" type="datetime1">
              <a:rPr lang="en-US" smtClean="0"/>
              <a:t>8/24/23</a:t>
            </a:fld>
            <a:endParaRPr lang="en-US"/>
          </a:p>
        </p:txBody>
      </p:sp>
      <p:sp>
        <p:nvSpPr>
          <p:cNvPr id="5" name="Footer Placeholder 4">
            <a:extLst>
              <a:ext uri="{FF2B5EF4-FFF2-40B4-BE49-F238E27FC236}">
                <a16:creationId xmlns:a16="http://schemas.microsoft.com/office/drawing/2014/main" id="{B9886183-444C-E749-AEE5-FEA7D7D6E28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0918D00-42C1-B442-BC2B-ECBBCB6471E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5424F7F-1103-A749-AA35-91DD36B89A7B}" type="slidenum">
              <a:rPr lang="en-US" smtClean="0"/>
              <a:t>‹#›</a:t>
            </a:fld>
            <a:endParaRPr lang="en-US"/>
          </a:p>
        </p:txBody>
      </p:sp>
    </p:spTree>
    <p:extLst>
      <p:ext uri="{BB962C8B-B14F-4D97-AF65-F5344CB8AC3E}">
        <p14:creationId xmlns:p14="http://schemas.microsoft.com/office/powerpoint/2010/main" val="681451562"/>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900113"/>
            <a:ext cx="10972800" cy="10683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en-US" dirty="0"/>
              <a:t>Headline Line One</a:t>
            </a:r>
            <a:br>
              <a:rPr lang="en-US" dirty="0"/>
            </a:br>
            <a:r>
              <a:rPr lang="en-US" dirty="0"/>
              <a:t>Headline Line Two</a:t>
            </a:r>
          </a:p>
        </p:txBody>
      </p:sp>
      <p:sp>
        <p:nvSpPr>
          <p:cNvPr id="1027" name="Text Placeholder 2"/>
          <p:cNvSpPr>
            <a:spLocks noGrp="1"/>
          </p:cNvSpPr>
          <p:nvPr>
            <p:ph type="body" idx="1"/>
          </p:nvPr>
        </p:nvSpPr>
        <p:spPr bwMode="auto">
          <a:xfrm>
            <a:off x="609600" y="3022600"/>
            <a:ext cx="10972800" cy="3103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09600" y="6356352"/>
            <a:ext cx="2844800" cy="365125"/>
          </a:xfrm>
          <a:prstGeom prst="rect">
            <a:avLst/>
          </a:prstGeom>
        </p:spPr>
        <p:txBody>
          <a:bodyPr vert="horz" lIns="91440" tIns="45720" rIns="91440" bIns="45720" rtlCol="0" anchor="ctr"/>
          <a:lstStyle>
            <a:lvl1pPr algn="l" fontAlgn="auto">
              <a:spcBef>
                <a:spcPts val="0"/>
              </a:spcBef>
              <a:spcAft>
                <a:spcPts val="0"/>
              </a:spcAft>
              <a:defRPr sz="1600" smtClean="0">
                <a:solidFill>
                  <a:schemeClr val="tx1">
                    <a:tint val="75000"/>
                  </a:schemeClr>
                </a:solidFill>
                <a:latin typeface="Arial" panose="020B0604020202020204" pitchFamily="34" charset="0"/>
                <a:ea typeface="+mn-ea"/>
                <a:cs typeface="Arial" panose="020B0604020202020204" pitchFamily="34" charset="0"/>
              </a:defRPr>
            </a:lvl1pPr>
          </a:lstStyle>
          <a:p>
            <a:pPr>
              <a:defRPr/>
            </a:pPr>
            <a:fld id="{50A6D047-5534-0641-AA46-5C16F49FBEAF}" type="datetime1">
              <a:rPr lang="en-US" smtClean="0"/>
              <a:t>8/24/23</a:t>
            </a:fld>
            <a:endParaRPr lang="en-US" dirty="0"/>
          </a:p>
        </p:txBody>
      </p:sp>
      <p:sp>
        <p:nvSpPr>
          <p:cNvPr id="5" name="Footer Placeholder 4"/>
          <p:cNvSpPr>
            <a:spLocks noGrp="1"/>
          </p:cNvSpPr>
          <p:nvPr>
            <p:ph type="ftr" sz="quarter" idx="3"/>
          </p:nvPr>
        </p:nvSpPr>
        <p:spPr>
          <a:xfrm>
            <a:off x="4165600" y="6356352"/>
            <a:ext cx="3860800" cy="365125"/>
          </a:xfrm>
          <a:prstGeom prst="rect">
            <a:avLst/>
          </a:prstGeom>
        </p:spPr>
        <p:txBody>
          <a:bodyPr vert="horz" lIns="91440" tIns="45720" rIns="91440" bIns="45720" rtlCol="0" anchor="ctr"/>
          <a:lstStyle>
            <a:lvl1pPr algn="ctr" fontAlgn="auto">
              <a:spcBef>
                <a:spcPts val="0"/>
              </a:spcBef>
              <a:spcAft>
                <a:spcPts val="0"/>
              </a:spcAft>
              <a:defRPr sz="1600">
                <a:solidFill>
                  <a:schemeClr val="tx1">
                    <a:tint val="75000"/>
                  </a:schemeClr>
                </a:solidFill>
                <a:latin typeface="Arial" panose="020B0604020202020204" pitchFamily="34" charset="0"/>
                <a:ea typeface="+mn-ea"/>
                <a:cs typeface="Arial" panose="020B0604020202020204" pitchFamily="34" charset="0"/>
              </a:defRPr>
            </a:lvl1pPr>
          </a:lstStyle>
          <a:p>
            <a:pPr>
              <a:defRPr/>
            </a:pPr>
            <a:endParaRPr lang="en-US" dirty="0"/>
          </a:p>
        </p:txBody>
      </p:sp>
      <p:sp>
        <p:nvSpPr>
          <p:cNvPr id="6" name="Slide Number Placeholder 5"/>
          <p:cNvSpPr>
            <a:spLocks noGrp="1"/>
          </p:cNvSpPr>
          <p:nvPr>
            <p:ph type="sldNum" sz="quarter" idx="4"/>
          </p:nvPr>
        </p:nvSpPr>
        <p:spPr>
          <a:xfrm>
            <a:off x="8737600" y="6356352"/>
            <a:ext cx="2844800" cy="365125"/>
          </a:xfrm>
          <a:prstGeom prst="rect">
            <a:avLst/>
          </a:prstGeom>
        </p:spPr>
        <p:txBody>
          <a:bodyPr vert="horz" lIns="91440" tIns="45720" rIns="91440" bIns="45720" rtlCol="0" anchor="ctr"/>
          <a:lstStyle>
            <a:lvl1pPr algn="r" fontAlgn="auto">
              <a:spcBef>
                <a:spcPts val="0"/>
              </a:spcBef>
              <a:spcAft>
                <a:spcPts val="0"/>
              </a:spcAft>
              <a:defRPr sz="1600" smtClean="0">
                <a:solidFill>
                  <a:schemeClr val="tx1">
                    <a:tint val="75000"/>
                  </a:schemeClr>
                </a:solidFill>
                <a:latin typeface="+mn-lt"/>
                <a:ea typeface="+mn-ea"/>
                <a:cs typeface="+mn-cs"/>
              </a:defRPr>
            </a:lvl1pPr>
          </a:lstStyle>
          <a:p>
            <a:pPr>
              <a:defRPr/>
            </a:pPr>
            <a:fld id="{0EF7D53D-272A-624E-BE3D-99D13E2B4193}" type="slidenum">
              <a:rPr lang="en-US"/>
              <a:pPr>
                <a:defRPr/>
              </a:pPr>
              <a:t>‹#›</a:t>
            </a:fld>
            <a:endParaRPr lang="en-US" dirty="0"/>
          </a:p>
        </p:txBody>
      </p:sp>
      <p:pic>
        <p:nvPicPr>
          <p:cNvPr id="8" name="Picture 7"/>
          <p:cNvPicPr>
            <a:picLocks noChangeAspect="1"/>
          </p:cNvPicPr>
          <p:nvPr userDrawn="1"/>
        </p:nvPicPr>
        <p:blipFill>
          <a:blip r:embed="rId13" cstate="email">
            <a:extLst>
              <a:ext uri="{28A0092B-C50C-407E-A947-70E740481C1C}">
                <a14:useLocalDpi xmlns:a14="http://schemas.microsoft.com/office/drawing/2010/main"/>
              </a:ext>
            </a:extLst>
          </a:blip>
          <a:stretch>
            <a:fillRect/>
          </a:stretch>
        </p:blipFill>
        <p:spPr>
          <a:xfrm>
            <a:off x="1" y="0"/>
            <a:ext cx="12202925" cy="609600"/>
          </a:xfrm>
          <a:prstGeom prst="rect">
            <a:avLst/>
          </a:prstGeom>
        </p:spPr>
      </p:pic>
    </p:spTree>
    <p:extLst>
      <p:ext uri="{BB962C8B-B14F-4D97-AF65-F5344CB8AC3E}">
        <p14:creationId xmlns:p14="http://schemas.microsoft.com/office/powerpoint/2010/main" val="3459032160"/>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hdr="0" ftr="0" dt="0"/>
  <p:txStyles>
    <p:titleStyle>
      <a:lvl1pPr algn="ctr" defTabSz="609585" rtl="0" eaLnBrk="1" fontAlgn="base" hangingPunct="1">
        <a:spcBef>
          <a:spcPct val="0"/>
        </a:spcBef>
        <a:spcAft>
          <a:spcPct val="0"/>
        </a:spcAft>
        <a:defRPr sz="4267" b="1" kern="1200">
          <a:solidFill>
            <a:schemeClr val="tx1"/>
          </a:solidFill>
          <a:latin typeface="Arial"/>
          <a:ea typeface="ＭＳ Ｐゴシック" charset="0"/>
          <a:cs typeface="Arial"/>
        </a:defRPr>
      </a:lvl1pPr>
      <a:lvl2pPr algn="ctr" defTabSz="609585" rtl="0" eaLnBrk="1" fontAlgn="base" hangingPunct="1">
        <a:spcBef>
          <a:spcPct val="0"/>
        </a:spcBef>
        <a:spcAft>
          <a:spcPct val="0"/>
        </a:spcAft>
        <a:defRPr sz="4267" b="1">
          <a:solidFill>
            <a:schemeClr val="tx1"/>
          </a:solidFill>
          <a:latin typeface="Arial" charset="0"/>
          <a:ea typeface="ＭＳ Ｐゴシック" charset="0"/>
        </a:defRPr>
      </a:lvl2pPr>
      <a:lvl3pPr algn="ctr" defTabSz="609585" rtl="0" eaLnBrk="1" fontAlgn="base" hangingPunct="1">
        <a:spcBef>
          <a:spcPct val="0"/>
        </a:spcBef>
        <a:spcAft>
          <a:spcPct val="0"/>
        </a:spcAft>
        <a:defRPr sz="4267" b="1">
          <a:solidFill>
            <a:schemeClr val="tx1"/>
          </a:solidFill>
          <a:latin typeface="Arial" charset="0"/>
          <a:ea typeface="ＭＳ Ｐゴシック" charset="0"/>
        </a:defRPr>
      </a:lvl3pPr>
      <a:lvl4pPr algn="ctr" defTabSz="609585" rtl="0" eaLnBrk="1" fontAlgn="base" hangingPunct="1">
        <a:spcBef>
          <a:spcPct val="0"/>
        </a:spcBef>
        <a:spcAft>
          <a:spcPct val="0"/>
        </a:spcAft>
        <a:defRPr sz="4267" b="1">
          <a:solidFill>
            <a:schemeClr val="tx1"/>
          </a:solidFill>
          <a:latin typeface="Arial" charset="0"/>
          <a:ea typeface="ＭＳ Ｐゴシック" charset="0"/>
        </a:defRPr>
      </a:lvl4pPr>
      <a:lvl5pPr algn="ctr" defTabSz="609585" rtl="0" eaLnBrk="1" fontAlgn="base" hangingPunct="1">
        <a:spcBef>
          <a:spcPct val="0"/>
        </a:spcBef>
        <a:spcAft>
          <a:spcPct val="0"/>
        </a:spcAft>
        <a:defRPr sz="4267" b="1">
          <a:solidFill>
            <a:schemeClr val="tx1"/>
          </a:solidFill>
          <a:latin typeface="Arial" charset="0"/>
          <a:ea typeface="ＭＳ Ｐゴシック" charset="0"/>
        </a:defRPr>
      </a:lvl5pPr>
      <a:lvl6pPr marL="609585" algn="ctr" defTabSz="609585" rtl="0" eaLnBrk="1" fontAlgn="base" hangingPunct="1">
        <a:spcBef>
          <a:spcPct val="0"/>
        </a:spcBef>
        <a:spcAft>
          <a:spcPct val="0"/>
        </a:spcAft>
        <a:defRPr sz="4267" b="1">
          <a:solidFill>
            <a:schemeClr val="tx1"/>
          </a:solidFill>
          <a:latin typeface="Arial" charset="0"/>
          <a:ea typeface="ＭＳ Ｐゴシック" charset="0"/>
        </a:defRPr>
      </a:lvl6pPr>
      <a:lvl7pPr marL="1219170" algn="ctr" defTabSz="609585" rtl="0" eaLnBrk="1" fontAlgn="base" hangingPunct="1">
        <a:spcBef>
          <a:spcPct val="0"/>
        </a:spcBef>
        <a:spcAft>
          <a:spcPct val="0"/>
        </a:spcAft>
        <a:defRPr sz="4267" b="1">
          <a:solidFill>
            <a:schemeClr val="tx1"/>
          </a:solidFill>
          <a:latin typeface="Arial" charset="0"/>
          <a:ea typeface="ＭＳ Ｐゴシック" charset="0"/>
        </a:defRPr>
      </a:lvl7pPr>
      <a:lvl8pPr marL="1828754" algn="ctr" defTabSz="609585" rtl="0" eaLnBrk="1" fontAlgn="base" hangingPunct="1">
        <a:spcBef>
          <a:spcPct val="0"/>
        </a:spcBef>
        <a:spcAft>
          <a:spcPct val="0"/>
        </a:spcAft>
        <a:defRPr sz="4267" b="1">
          <a:solidFill>
            <a:schemeClr val="tx1"/>
          </a:solidFill>
          <a:latin typeface="Arial" charset="0"/>
          <a:ea typeface="ＭＳ Ｐゴシック" charset="0"/>
        </a:defRPr>
      </a:lvl8pPr>
      <a:lvl9pPr marL="2438339" algn="ctr" defTabSz="609585" rtl="0" eaLnBrk="1" fontAlgn="base" hangingPunct="1">
        <a:spcBef>
          <a:spcPct val="0"/>
        </a:spcBef>
        <a:spcAft>
          <a:spcPct val="0"/>
        </a:spcAft>
        <a:defRPr sz="4267" b="1">
          <a:solidFill>
            <a:schemeClr val="tx1"/>
          </a:solidFill>
          <a:latin typeface="Arial" charset="0"/>
          <a:ea typeface="ＭＳ Ｐゴシック" charset="0"/>
        </a:defRPr>
      </a:lvl9pPr>
    </p:titleStyle>
    <p:bodyStyle>
      <a:lvl1pPr marL="457189" indent="-457189" algn="l" defTabSz="609585" rtl="0" eaLnBrk="1" fontAlgn="base" hangingPunct="1">
        <a:spcBef>
          <a:spcPct val="20000"/>
        </a:spcBef>
        <a:spcAft>
          <a:spcPct val="0"/>
        </a:spcAft>
        <a:buFont typeface="Arial" charset="0"/>
        <a:buChar char="•"/>
        <a:defRPr sz="3200" kern="1200">
          <a:solidFill>
            <a:schemeClr val="tx1"/>
          </a:solidFill>
          <a:latin typeface="Arial"/>
          <a:ea typeface="ＭＳ Ｐゴシック" charset="0"/>
          <a:cs typeface="Arial"/>
        </a:defRPr>
      </a:lvl1pPr>
      <a:lvl2pPr marL="990575" indent="-380990" algn="l" defTabSz="609585" rtl="0" eaLnBrk="1" fontAlgn="base" hangingPunct="1">
        <a:spcBef>
          <a:spcPct val="20000"/>
        </a:spcBef>
        <a:spcAft>
          <a:spcPct val="0"/>
        </a:spcAft>
        <a:buFont typeface="Arial" charset="0"/>
        <a:buChar char="–"/>
        <a:defRPr sz="3200" kern="1200">
          <a:solidFill>
            <a:schemeClr val="tx1"/>
          </a:solidFill>
          <a:latin typeface="Arial"/>
          <a:ea typeface="ＭＳ Ｐゴシック" charset="0"/>
          <a:cs typeface="Arial"/>
        </a:defRPr>
      </a:lvl2pPr>
      <a:lvl3pPr marL="1523962" indent="-304792" algn="l" defTabSz="609585" rtl="0" eaLnBrk="1" fontAlgn="base" hangingPunct="1">
        <a:spcBef>
          <a:spcPct val="20000"/>
        </a:spcBef>
        <a:spcAft>
          <a:spcPct val="0"/>
        </a:spcAft>
        <a:buFont typeface="Arial" charset="0"/>
        <a:buChar char="•"/>
        <a:defRPr kern="1200">
          <a:solidFill>
            <a:schemeClr val="tx1"/>
          </a:solidFill>
          <a:latin typeface="Arial"/>
          <a:ea typeface="ＭＳ Ｐゴシック" charset="0"/>
          <a:cs typeface="Arial"/>
        </a:defRPr>
      </a:lvl3pPr>
      <a:lvl4pPr marL="2133547" indent="-304792" algn="l" defTabSz="609585" rtl="0" eaLnBrk="1" fontAlgn="base" hangingPunct="1">
        <a:spcBef>
          <a:spcPct val="20000"/>
        </a:spcBef>
        <a:spcAft>
          <a:spcPct val="0"/>
        </a:spcAft>
        <a:buFont typeface="Arial" charset="0"/>
        <a:buChar char="–"/>
        <a:defRPr sz="1867" kern="1200">
          <a:solidFill>
            <a:schemeClr val="tx1"/>
          </a:solidFill>
          <a:latin typeface="Arial"/>
          <a:ea typeface="ＭＳ Ｐゴシック" charset="0"/>
          <a:cs typeface="Arial"/>
        </a:defRPr>
      </a:lvl4pPr>
      <a:lvl5pPr marL="2743131" indent="-304792" algn="l" defTabSz="609585" rtl="0" eaLnBrk="1" fontAlgn="base" hangingPunct="1">
        <a:spcBef>
          <a:spcPct val="20000"/>
        </a:spcBef>
        <a:spcAft>
          <a:spcPct val="0"/>
        </a:spcAft>
        <a:buFont typeface="Arial" charset="0"/>
        <a:buChar char="»"/>
        <a:defRPr sz="1333" kern="1200">
          <a:solidFill>
            <a:schemeClr val="tx1"/>
          </a:solidFill>
          <a:latin typeface="Arial"/>
          <a:ea typeface="ＭＳ Ｐゴシック" charset="0"/>
          <a:cs typeface="Arial"/>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5.xml"/><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2" Type="http://schemas.openxmlformats.org/officeDocument/2006/relationships/image" Target="../media/image29.tiff"/><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tiff"/><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1.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image" Target="../media/image32.tiff"/><Relationship Id="rId1" Type="http://schemas.openxmlformats.org/officeDocument/2006/relationships/slideLayout" Target="../slideLayouts/slideLayout15.xml"/><Relationship Id="rId5" Type="http://schemas.openxmlformats.org/officeDocument/2006/relationships/image" Target="../media/image35.png"/><Relationship Id="rId4" Type="http://schemas.openxmlformats.org/officeDocument/2006/relationships/image" Target="../media/image34.png"/></Relationships>
</file>

<file path=ppt/slides/_rels/slide32.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image" Target="../media/image32.tiff"/><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2" Type="http://schemas.openxmlformats.org/officeDocument/2006/relationships/image" Target="../media/image36.tiff"/><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tiff"/><Relationship Id="rId1" Type="http://schemas.openxmlformats.org/officeDocument/2006/relationships/slideLayout" Target="../slideLayouts/slideLayout15.xml"/><Relationship Id="rId4" Type="http://schemas.openxmlformats.org/officeDocument/2006/relationships/image" Target="../media/image39.tiff"/></Relationships>
</file>

<file path=ppt/slides/_rels/slide35.xml.rels><?xml version="1.0" encoding="UTF-8" standalone="yes"?>
<Relationships xmlns="http://schemas.openxmlformats.org/package/2006/relationships"><Relationship Id="rId3" Type="http://schemas.openxmlformats.org/officeDocument/2006/relationships/image" Target="../media/image39.tiff"/><Relationship Id="rId2" Type="http://schemas.openxmlformats.org/officeDocument/2006/relationships/image" Target="../media/image40.png"/><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2" Type="http://schemas.openxmlformats.org/officeDocument/2006/relationships/image" Target="../media/image41.tiff"/><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2" Type="http://schemas.openxmlformats.org/officeDocument/2006/relationships/image" Target="../media/image42.tiff"/><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2" Type="http://schemas.openxmlformats.org/officeDocument/2006/relationships/image" Target="../media/image44.tiff"/><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5.xml"/></Relationships>
</file>

<file path=ppt/slides/_rels/slide40.xml.rels><?xml version="1.0" encoding="UTF-8" standalone="yes"?>
<Relationships xmlns="http://schemas.openxmlformats.org/package/2006/relationships"><Relationship Id="rId2" Type="http://schemas.openxmlformats.org/officeDocument/2006/relationships/image" Target="../media/image45.tiff"/><Relationship Id="rId1" Type="http://schemas.openxmlformats.org/officeDocument/2006/relationships/slideLayout" Target="../slideLayouts/slideLayout15.xml"/></Relationships>
</file>

<file path=ppt/slides/_rels/slide41.xml.rels><?xml version="1.0" encoding="UTF-8" standalone="yes"?>
<Relationships xmlns="http://schemas.openxmlformats.org/package/2006/relationships"><Relationship Id="rId2" Type="http://schemas.openxmlformats.org/officeDocument/2006/relationships/image" Target="../media/image45.tiff"/><Relationship Id="rId1" Type="http://schemas.openxmlformats.org/officeDocument/2006/relationships/slideLayout" Target="../slideLayouts/slideLayout15.xml"/></Relationships>
</file>

<file path=ppt/slides/_rels/slide4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5.xml"/></Relationships>
</file>

<file path=ppt/slides/_rels/slide4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5.xml"/></Relationships>
</file>

<file path=ppt/slides/_rels/slide4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5.xml"/></Relationships>
</file>

<file path=ppt/slides/_rels/slide4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tiff"/><Relationship Id="rId1" Type="http://schemas.openxmlformats.org/officeDocument/2006/relationships/slideLayout" Target="../slideLayouts/slideLayout15.xml"/></Relationships>
</file>

<file path=ppt/slides/_rels/slide5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5.xml"/></Relationships>
</file>

<file path=ppt/slides/_rels/slide5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6.xml"/></Relationships>
</file>

<file path=ppt/slides/_rels/slide5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5.xml"/></Relationships>
</file>

<file path=ppt/slides/_rels/slide5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5.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B98C24-8575-8644-833E-593D27AC502F}"/>
              </a:ext>
            </a:extLst>
          </p:cNvPr>
          <p:cNvSpPr>
            <a:spLocks noGrp="1"/>
          </p:cNvSpPr>
          <p:nvPr>
            <p:ph type="ctrTitle"/>
          </p:nvPr>
        </p:nvSpPr>
        <p:spPr/>
        <p:txBody>
          <a:bodyPr/>
          <a:lstStyle/>
          <a:p>
            <a:r>
              <a:rPr lang="en-US" sz="4000" dirty="0"/>
              <a:t>NE 795-014: Advanced Reactor Materials</a:t>
            </a:r>
          </a:p>
        </p:txBody>
      </p:sp>
      <p:sp>
        <p:nvSpPr>
          <p:cNvPr id="3" name="Subtitle 2">
            <a:extLst>
              <a:ext uri="{FF2B5EF4-FFF2-40B4-BE49-F238E27FC236}">
                <a16:creationId xmlns:a16="http://schemas.microsoft.com/office/drawing/2014/main" id="{62187F49-5DA5-4E46-B793-DAB018625C3A}"/>
              </a:ext>
            </a:extLst>
          </p:cNvPr>
          <p:cNvSpPr>
            <a:spLocks noGrp="1"/>
          </p:cNvSpPr>
          <p:nvPr>
            <p:ph type="subTitle" idx="1"/>
          </p:nvPr>
        </p:nvSpPr>
        <p:spPr/>
        <p:txBody>
          <a:bodyPr/>
          <a:lstStyle/>
          <a:p>
            <a:r>
              <a:rPr lang="en-US" dirty="0"/>
              <a:t>Fall 2023</a:t>
            </a:r>
          </a:p>
          <a:p>
            <a:r>
              <a:rPr lang="en-US" dirty="0"/>
              <a:t>Dr. Benjamin Beeler</a:t>
            </a:r>
          </a:p>
        </p:txBody>
      </p:sp>
      <p:sp>
        <p:nvSpPr>
          <p:cNvPr id="4" name="Slide Number Placeholder 3">
            <a:extLst>
              <a:ext uri="{FF2B5EF4-FFF2-40B4-BE49-F238E27FC236}">
                <a16:creationId xmlns:a16="http://schemas.microsoft.com/office/drawing/2014/main" id="{BF1E015E-2E6F-6B40-94AC-A2FDB6C7B9A0}"/>
              </a:ext>
            </a:extLst>
          </p:cNvPr>
          <p:cNvSpPr>
            <a:spLocks noGrp="1"/>
          </p:cNvSpPr>
          <p:nvPr>
            <p:ph type="sldNum" sz="quarter" idx="12"/>
          </p:nvPr>
        </p:nvSpPr>
        <p:spPr/>
        <p:txBody>
          <a:bodyPr/>
          <a:lstStyle/>
          <a:p>
            <a:pPr>
              <a:defRPr/>
            </a:pPr>
            <a:fld id="{01E82176-A547-F94B-AC51-D6E9C882CB88}" type="slidenum">
              <a:rPr lang="en-US" smtClean="0"/>
              <a:pPr>
                <a:defRPr/>
              </a:pPr>
              <a:t>1</a:t>
            </a:fld>
            <a:endParaRPr lang="en-US"/>
          </a:p>
        </p:txBody>
      </p:sp>
    </p:spTree>
    <p:extLst>
      <p:ext uri="{BB962C8B-B14F-4D97-AF65-F5344CB8AC3E}">
        <p14:creationId xmlns:p14="http://schemas.microsoft.com/office/powerpoint/2010/main" val="30050646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61E8AD-1ED9-E044-977B-436EBFDABD10}"/>
              </a:ext>
            </a:extLst>
          </p:cNvPr>
          <p:cNvSpPr>
            <a:spLocks noGrp="1"/>
          </p:cNvSpPr>
          <p:nvPr>
            <p:ph type="title"/>
          </p:nvPr>
        </p:nvSpPr>
        <p:spPr/>
        <p:txBody>
          <a:bodyPr/>
          <a:lstStyle/>
          <a:p>
            <a:r>
              <a:rPr lang="en-US" dirty="0"/>
              <a:t>Thermal Conductivity Degradation</a:t>
            </a:r>
          </a:p>
        </p:txBody>
      </p:sp>
      <p:sp>
        <p:nvSpPr>
          <p:cNvPr id="3" name="Content Placeholder 2">
            <a:extLst>
              <a:ext uri="{FF2B5EF4-FFF2-40B4-BE49-F238E27FC236}">
                <a16:creationId xmlns:a16="http://schemas.microsoft.com/office/drawing/2014/main" id="{A3756E65-B45F-DE49-A02A-453904A0D063}"/>
              </a:ext>
            </a:extLst>
          </p:cNvPr>
          <p:cNvSpPr>
            <a:spLocks noGrp="1"/>
          </p:cNvSpPr>
          <p:nvPr>
            <p:ph sz="half" idx="1"/>
          </p:nvPr>
        </p:nvSpPr>
        <p:spPr>
          <a:xfrm>
            <a:off x="609600" y="1968503"/>
            <a:ext cx="6045778" cy="4157663"/>
          </a:xfrm>
        </p:spPr>
        <p:txBody>
          <a:bodyPr/>
          <a:lstStyle/>
          <a:p>
            <a:r>
              <a:rPr lang="en-US" sz="2400" dirty="0" err="1"/>
              <a:t>SiC</a:t>
            </a:r>
            <a:r>
              <a:rPr lang="en-US" sz="2400" dirty="0"/>
              <a:t> is a ceramic with a band gap, and thus thermal conductivity is based on phonons</a:t>
            </a:r>
          </a:p>
          <a:p>
            <a:r>
              <a:rPr lang="en-US" sz="2400" dirty="0"/>
              <a:t>The conduction heat can be generally described by the strength of the individual contributors to phonon scattering: grain boundary scattering; phonon–phonon interaction; and defect scattering</a:t>
            </a:r>
          </a:p>
          <a:p>
            <a:r>
              <a:rPr lang="en-US" sz="2400" dirty="0"/>
              <a:t>Each of these types occurs at differing phonon frequencies and can be considered separable</a:t>
            </a:r>
          </a:p>
          <a:p>
            <a:endParaRPr lang="en-US" sz="2400" dirty="0"/>
          </a:p>
          <a:p>
            <a:endParaRPr lang="en-US" sz="2400" dirty="0"/>
          </a:p>
        </p:txBody>
      </p:sp>
      <p:pic>
        <p:nvPicPr>
          <p:cNvPr id="5" name="Content Placeholder 4">
            <a:extLst>
              <a:ext uri="{FF2B5EF4-FFF2-40B4-BE49-F238E27FC236}">
                <a16:creationId xmlns:a16="http://schemas.microsoft.com/office/drawing/2014/main" id="{09C2E20E-F2B5-9341-B5E7-70810E8C88A4}"/>
              </a:ext>
            </a:extLst>
          </p:cNvPr>
          <p:cNvPicPr>
            <a:picLocks noGrp="1" noChangeAspect="1"/>
          </p:cNvPicPr>
          <p:nvPr>
            <p:ph sz="half" idx="2"/>
          </p:nvPr>
        </p:nvPicPr>
        <p:blipFill>
          <a:blip r:embed="rId2" cstate="email">
            <a:extLst>
              <a:ext uri="{28A0092B-C50C-407E-A947-70E740481C1C}">
                <a14:useLocalDpi xmlns:a14="http://schemas.microsoft.com/office/drawing/2010/main"/>
              </a:ext>
            </a:extLst>
          </a:blip>
          <a:stretch>
            <a:fillRect/>
          </a:stretch>
        </p:blipFill>
        <p:spPr>
          <a:xfrm>
            <a:off x="6655378" y="1968500"/>
            <a:ext cx="4469244" cy="4157663"/>
          </a:xfrm>
          <a:prstGeom prst="rect">
            <a:avLst/>
          </a:prstGeom>
        </p:spPr>
      </p:pic>
      <p:pic>
        <p:nvPicPr>
          <p:cNvPr id="6" name="Picture 5">
            <a:extLst>
              <a:ext uri="{FF2B5EF4-FFF2-40B4-BE49-F238E27FC236}">
                <a16:creationId xmlns:a16="http://schemas.microsoft.com/office/drawing/2014/main" id="{10075955-4B76-3449-A708-470A289E3845}"/>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897084" y="6126163"/>
            <a:ext cx="2222500" cy="292100"/>
          </a:xfrm>
          <a:prstGeom prst="rect">
            <a:avLst/>
          </a:prstGeom>
        </p:spPr>
      </p:pic>
      <p:sp>
        <p:nvSpPr>
          <p:cNvPr id="4" name="Slide Number Placeholder 3">
            <a:extLst>
              <a:ext uri="{FF2B5EF4-FFF2-40B4-BE49-F238E27FC236}">
                <a16:creationId xmlns:a16="http://schemas.microsoft.com/office/drawing/2014/main" id="{6711FC71-58EB-7144-8DF1-263329C1DEB6}"/>
              </a:ext>
            </a:extLst>
          </p:cNvPr>
          <p:cNvSpPr>
            <a:spLocks noGrp="1"/>
          </p:cNvSpPr>
          <p:nvPr>
            <p:ph type="sldNum" sz="quarter" idx="12"/>
          </p:nvPr>
        </p:nvSpPr>
        <p:spPr/>
        <p:txBody>
          <a:bodyPr/>
          <a:lstStyle/>
          <a:p>
            <a:pPr>
              <a:defRPr/>
            </a:pPr>
            <a:fld id="{EC35E9FC-F6D5-0349-BBED-EA7D7A9BC49B}" type="slidenum">
              <a:rPr lang="en-US" smtClean="0"/>
              <a:pPr>
                <a:defRPr/>
              </a:pPr>
              <a:t>10</a:t>
            </a:fld>
            <a:endParaRPr lang="en-US"/>
          </a:p>
        </p:txBody>
      </p:sp>
    </p:spTree>
    <p:extLst>
      <p:ext uri="{BB962C8B-B14F-4D97-AF65-F5344CB8AC3E}">
        <p14:creationId xmlns:p14="http://schemas.microsoft.com/office/powerpoint/2010/main" val="18211230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61E8AD-1ED9-E044-977B-436EBFDABD10}"/>
              </a:ext>
            </a:extLst>
          </p:cNvPr>
          <p:cNvSpPr>
            <a:spLocks noGrp="1"/>
          </p:cNvSpPr>
          <p:nvPr>
            <p:ph type="title"/>
          </p:nvPr>
        </p:nvSpPr>
        <p:spPr/>
        <p:txBody>
          <a:bodyPr/>
          <a:lstStyle/>
          <a:p>
            <a:r>
              <a:rPr lang="en-US" dirty="0"/>
              <a:t>Thermal Conductivity Degradation</a:t>
            </a:r>
          </a:p>
        </p:txBody>
      </p:sp>
      <p:sp>
        <p:nvSpPr>
          <p:cNvPr id="3" name="Content Placeholder 2">
            <a:extLst>
              <a:ext uri="{FF2B5EF4-FFF2-40B4-BE49-F238E27FC236}">
                <a16:creationId xmlns:a16="http://schemas.microsoft.com/office/drawing/2014/main" id="{A3756E65-B45F-DE49-A02A-453904A0D063}"/>
              </a:ext>
            </a:extLst>
          </p:cNvPr>
          <p:cNvSpPr>
            <a:spLocks noGrp="1"/>
          </p:cNvSpPr>
          <p:nvPr>
            <p:ph sz="half" idx="1"/>
          </p:nvPr>
        </p:nvSpPr>
        <p:spPr>
          <a:xfrm>
            <a:off x="609600" y="1968503"/>
            <a:ext cx="5855746" cy="4157663"/>
          </a:xfrm>
        </p:spPr>
        <p:txBody>
          <a:bodyPr/>
          <a:lstStyle/>
          <a:p>
            <a:r>
              <a:rPr lang="en-US" sz="2400" dirty="0"/>
              <a:t>The unirradiated k</a:t>
            </a:r>
            <a:r>
              <a:rPr lang="en-US" sz="2400" baseline="-25000" dirty="0"/>
              <a:t>th</a:t>
            </a:r>
            <a:r>
              <a:rPr lang="en-US" sz="2400" dirty="0"/>
              <a:t> is highly dependent upon initial microstructure and temperature</a:t>
            </a:r>
          </a:p>
          <a:p>
            <a:r>
              <a:rPr lang="en-US" sz="2400" dirty="0"/>
              <a:t>Initial microstructure can be tailored, but the temperature dependence cannot be removed</a:t>
            </a:r>
          </a:p>
          <a:p>
            <a:endParaRPr lang="en-US" sz="2400" dirty="0"/>
          </a:p>
        </p:txBody>
      </p:sp>
      <p:pic>
        <p:nvPicPr>
          <p:cNvPr id="5" name="Content Placeholder 4">
            <a:extLst>
              <a:ext uri="{FF2B5EF4-FFF2-40B4-BE49-F238E27FC236}">
                <a16:creationId xmlns:a16="http://schemas.microsoft.com/office/drawing/2014/main" id="{09C2E20E-F2B5-9341-B5E7-70810E8C88A4}"/>
              </a:ext>
            </a:extLst>
          </p:cNvPr>
          <p:cNvPicPr>
            <a:picLocks noGrp="1" noChangeAspect="1"/>
          </p:cNvPicPr>
          <p:nvPr>
            <p:ph sz="half" idx="2"/>
          </p:nvPr>
        </p:nvPicPr>
        <p:blipFill>
          <a:blip r:embed="rId2" cstate="email">
            <a:extLst>
              <a:ext uri="{28A0092B-C50C-407E-A947-70E740481C1C}">
                <a14:useLocalDpi xmlns:a14="http://schemas.microsoft.com/office/drawing/2010/main"/>
              </a:ext>
            </a:extLst>
          </a:blip>
          <a:stretch>
            <a:fillRect/>
          </a:stretch>
        </p:blipFill>
        <p:spPr>
          <a:xfrm>
            <a:off x="6655378" y="1968500"/>
            <a:ext cx="4469244" cy="4157663"/>
          </a:xfrm>
          <a:prstGeom prst="rect">
            <a:avLst/>
          </a:prstGeom>
        </p:spPr>
      </p:pic>
      <p:pic>
        <p:nvPicPr>
          <p:cNvPr id="6" name="Picture 5">
            <a:extLst>
              <a:ext uri="{FF2B5EF4-FFF2-40B4-BE49-F238E27FC236}">
                <a16:creationId xmlns:a16="http://schemas.microsoft.com/office/drawing/2014/main" id="{10075955-4B76-3449-A708-470A289E3845}"/>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426223" y="4835245"/>
            <a:ext cx="2222500" cy="292100"/>
          </a:xfrm>
          <a:prstGeom prst="rect">
            <a:avLst/>
          </a:prstGeom>
        </p:spPr>
      </p:pic>
      <p:sp>
        <p:nvSpPr>
          <p:cNvPr id="4" name="Slide Number Placeholder 3">
            <a:extLst>
              <a:ext uri="{FF2B5EF4-FFF2-40B4-BE49-F238E27FC236}">
                <a16:creationId xmlns:a16="http://schemas.microsoft.com/office/drawing/2014/main" id="{E8FE24FA-B0D1-DC45-B164-153C7CD9C29D}"/>
              </a:ext>
            </a:extLst>
          </p:cNvPr>
          <p:cNvSpPr>
            <a:spLocks noGrp="1"/>
          </p:cNvSpPr>
          <p:nvPr>
            <p:ph type="sldNum" sz="quarter" idx="12"/>
          </p:nvPr>
        </p:nvSpPr>
        <p:spPr/>
        <p:txBody>
          <a:bodyPr/>
          <a:lstStyle/>
          <a:p>
            <a:pPr>
              <a:defRPr/>
            </a:pPr>
            <a:fld id="{EC35E9FC-F6D5-0349-BBED-EA7D7A9BC49B}" type="slidenum">
              <a:rPr lang="en-US" smtClean="0"/>
              <a:pPr>
                <a:defRPr/>
              </a:pPr>
              <a:t>11</a:t>
            </a:fld>
            <a:endParaRPr lang="en-US"/>
          </a:p>
        </p:txBody>
      </p:sp>
    </p:spTree>
    <p:extLst>
      <p:ext uri="{BB962C8B-B14F-4D97-AF65-F5344CB8AC3E}">
        <p14:creationId xmlns:p14="http://schemas.microsoft.com/office/powerpoint/2010/main" val="13469380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61E8AD-1ED9-E044-977B-436EBFDABD10}"/>
              </a:ext>
            </a:extLst>
          </p:cNvPr>
          <p:cNvSpPr>
            <a:spLocks noGrp="1"/>
          </p:cNvSpPr>
          <p:nvPr>
            <p:ph type="title"/>
          </p:nvPr>
        </p:nvSpPr>
        <p:spPr/>
        <p:txBody>
          <a:bodyPr/>
          <a:lstStyle/>
          <a:p>
            <a:r>
              <a:rPr lang="en-US" dirty="0"/>
              <a:t>Thermal Conductivity Degradation</a:t>
            </a:r>
          </a:p>
        </p:txBody>
      </p:sp>
      <p:sp>
        <p:nvSpPr>
          <p:cNvPr id="3" name="Content Placeholder 2">
            <a:extLst>
              <a:ext uri="{FF2B5EF4-FFF2-40B4-BE49-F238E27FC236}">
                <a16:creationId xmlns:a16="http://schemas.microsoft.com/office/drawing/2014/main" id="{A3756E65-B45F-DE49-A02A-453904A0D063}"/>
              </a:ext>
            </a:extLst>
          </p:cNvPr>
          <p:cNvSpPr>
            <a:spLocks noGrp="1"/>
          </p:cNvSpPr>
          <p:nvPr>
            <p:ph sz="half" idx="1"/>
          </p:nvPr>
        </p:nvSpPr>
        <p:spPr>
          <a:xfrm>
            <a:off x="609600" y="1968503"/>
            <a:ext cx="5855746" cy="4157663"/>
          </a:xfrm>
        </p:spPr>
        <p:txBody>
          <a:bodyPr/>
          <a:lstStyle/>
          <a:p>
            <a:r>
              <a:rPr lang="en-US" sz="2400" dirty="0"/>
              <a:t>At low temperatures irradiation produces simple defects and defect clusters that very effectively scatter phonons</a:t>
            </a:r>
          </a:p>
          <a:p>
            <a:r>
              <a:rPr lang="en-US" sz="2400" dirty="0"/>
              <a:t>In this case, defect scattering quickly dominates, with saturation thermal conductivity typically achieved by a few dpa</a:t>
            </a:r>
          </a:p>
          <a:p>
            <a:r>
              <a:rPr lang="en-US" sz="2400" dirty="0"/>
              <a:t>Defect scattering is sufficiently present to eliminate the temperature dependence</a:t>
            </a:r>
          </a:p>
          <a:p>
            <a:endParaRPr lang="en-US" sz="2400" dirty="0"/>
          </a:p>
          <a:p>
            <a:endParaRPr lang="en-US" sz="2400" dirty="0"/>
          </a:p>
        </p:txBody>
      </p:sp>
      <p:pic>
        <p:nvPicPr>
          <p:cNvPr id="8" name="Content Placeholder 7">
            <a:extLst>
              <a:ext uri="{FF2B5EF4-FFF2-40B4-BE49-F238E27FC236}">
                <a16:creationId xmlns:a16="http://schemas.microsoft.com/office/drawing/2014/main" id="{BAE249BE-9E7F-A94E-A8AA-954DDE56E9C2}"/>
              </a:ext>
            </a:extLst>
          </p:cNvPr>
          <p:cNvPicPr>
            <a:picLocks noGrp="1" noChangeAspect="1"/>
          </p:cNvPicPr>
          <p:nvPr>
            <p:ph sz="half" idx="2"/>
          </p:nvPr>
        </p:nvPicPr>
        <p:blipFill>
          <a:blip r:embed="rId2" cstate="email">
            <a:extLst>
              <a:ext uri="{28A0092B-C50C-407E-A947-70E740481C1C}">
                <a14:useLocalDpi xmlns:a14="http://schemas.microsoft.com/office/drawing/2010/main"/>
              </a:ext>
            </a:extLst>
          </a:blip>
          <a:stretch>
            <a:fillRect/>
          </a:stretch>
        </p:blipFill>
        <p:spPr>
          <a:xfrm>
            <a:off x="6820246" y="1968500"/>
            <a:ext cx="4139507" cy="4157663"/>
          </a:xfrm>
          <a:prstGeom prst="rect">
            <a:avLst/>
          </a:prstGeom>
        </p:spPr>
      </p:pic>
      <p:sp>
        <p:nvSpPr>
          <p:cNvPr id="4" name="Slide Number Placeholder 3">
            <a:extLst>
              <a:ext uri="{FF2B5EF4-FFF2-40B4-BE49-F238E27FC236}">
                <a16:creationId xmlns:a16="http://schemas.microsoft.com/office/drawing/2014/main" id="{A725E32D-D551-D147-9B83-57143EC4B243}"/>
              </a:ext>
            </a:extLst>
          </p:cNvPr>
          <p:cNvSpPr>
            <a:spLocks noGrp="1"/>
          </p:cNvSpPr>
          <p:nvPr>
            <p:ph type="sldNum" sz="quarter" idx="12"/>
          </p:nvPr>
        </p:nvSpPr>
        <p:spPr/>
        <p:txBody>
          <a:bodyPr/>
          <a:lstStyle/>
          <a:p>
            <a:pPr>
              <a:defRPr/>
            </a:pPr>
            <a:fld id="{EC35E9FC-F6D5-0349-BBED-EA7D7A9BC49B}" type="slidenum">
              <a:rPr lang="en-US" smtClean="0"/>
              <a:pPr>
                <a:defRPr/>
              </a:pPr>
              <a:t>12</a:t>
            </a:fld>
            <a:endParaRPr lang="en-US"/>
          </a:p>
        </p:txBody>
      </p:sp>
    </p:spTree>
    <p:extLst>
      <p:ext uri="{BB962C8B-B14F-4D97-AF65-F5344CB8AC3E}">
        <p14:creationId xmlns:p14="http://schemas.microsoft.com/office/powerpoint/2010/main" val="39418604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61E8AD-1ED9-E044-977B-436EBFDABD10}"/>
              </a:ext>
            </a:extLst>
          </p:cNvPr>
          <p:cNvSpPr>
            <a:spLocks noGrp="1"/>
          </p:cNvSpPr>
          <p:nvPr>
            <p:ph type="title"/>
          </p:nvPr>
        </p:nvSpPr>
        <p:spPr/>
        <p:txBody>
          <a:bodyPr/>
          <a:lstStyle/>
          <a:p>
            <a:r>
              <a:rPr lang="en-US" dirty="0"/>
              <a:t>Thermal Conductivity Degradation</a:t>
            </a:r>
          </a:p>
        </p:txBody>
      </p:sp>
      <p:sp>
        <p:nvSpPr>
          <p:cNvPr id="3" name="Content Placeholder 2">
            <a:extLst>
              <a:ext uri="{FF2B5EF4-FFF2-40B4-BE49-F238E27FC236}">
                <a16:creationId xmlns:a16="http://schemas.microsoft.com/office/drawing/2014/main" id="{A3756E65-B45F-DE49-A02A-453904A0D063}"/>
              </a:ext>
            </a:extLst>
          </p:cNvPr>
          <p:cNvSpPr>
            <a:spLocks noGrp="1"/>
          </p:cNvSpPr>
          <p:nvPr>
            <p:ph sz="half" idx="1"/>
          </p:nvPr>
        </p:nvSpPr>
        <p:spPr>
          <a:xfrm>
            <a:off x="609600" y="1968503"/>
            <a:ext cx="5855746" cy="4157663"/>
          </a:xfrm>
        </p:spPr>
        <p:txBody>
          <a:bodyPr/>
          <a:lstStyle/>
          <a:p>
            <a:endParaRPr lang="en-US" sz="2400" dirty="0"/>
          </a:p>
          <a:p>
            <a:endParaRPr lang="en-US" sz="2400" dirty="0"/>
          </a:p>
        </p:txBody>
      </p:sp>
      <p:pic>
        <p:nvPicPr>
          <p:cNvPr id="6" name="Content Placeholder 5">
            <a:extLst>
              <a:ext uri="{FF2B5EF4-FFF2-40B4-BE49-F238E27FC236}">
                <a16:creationId xmlns:a16="http://schemas.microsoft.com/office/drawing/2014/main" id="{ACE0CC0A-2F1F-9C40-A2D7-AD26591F93E9}"/>
              </a:ext>
            </a:extLst>
          </p:cNvPr>
          <p:cNvPicPr>
            <a:picLocks noGrp="1" noChangeAspect="1"/>
          </p:cNvPicPr>
          <p:nvPr>
            <p:ph sz="half" idx="2"/>
          </p:nvPr>
        </p:nvPicPr>
        <p:blipFill>
          <a:blip r:embed="rId2" cstate="email">
            <a:extLst>
              <a:ext uri="{28A0092B-C50C-407E-A947-70E740481C1C}">
                <a14:useLocalDpi xmlns:a14="http://schemas.microsoft.com/office/drawing/2010/main"/>
              </a:ext>
            </a:extLst>
          </a:blip>
          <a:stretch>
            <a:fillRect/>
          </a:stretch>
        </p:blipFill>
        <p:spPr>
          <a:xfrm>
            <a:off x="6515910" y="2345018"/>
            <a:ext cx="2969338" cy="3141382"/>
          </a:xfrm>
          <a:prstGeom prst="rect">
            <a:avLst/>
          </a:prstGeom>
        </p:spPr>
      </p:pic>
      <p:pic>
        <p:nvPicPr>
          <p:cNvPr id="7" name="Picture 6">
            <a:extLst>
              <a:ext uri="{FF2B5EF4-FFF2-40B4-BE49-F238E27FC236}">
                <a16:creationId xmlns:a16="http://schemas.microsoft.com/office/drawing/2014/main" id="{B091F565-C9AC-7C4E-9D36-E5BA8BDE1065}"/>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383411" y="2011366"/>
            <a:ext cx="2808589" cy="3475034"/>
          </a:xfrm>
          <a:prstGeom prst="rect">
            <a:avLst/>
          </a:prstGeom>
        </p:spPr>
      </p:pic>
      <p:sp>
        <p:nvSpPr>
          <p:cNvPr id="9" name="Content Placeholder 2">
            <a:extLst>
              <a:ext uri="{FF2B5EF4-FFF2-40B4-BE49-F238E27FC236}">
                <a16:creationId xmlns:a16="http://schemas.microsoft.com/office/drawing/2014/main" id="{22A99754-751D-8C40-9109-7DA406691619}"/>
              </a:ext>
            </a:extLst>
          </p:cNvPr>
          <p:cNvSpPr txBox="1">
            <a:spLocks/>
          </p:cNvSpPr>
          <p:nvPr/>
        </p:nvSpPr>
        <p:spPr bwMode="auto">
          <a:xfrm>
            <a:off x="762000" y="2120903"/>
            <a:ext cx="5855746" cy="41576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457189" indent="-457189" algn="l" defTabSz="609585" rtl="0" eaLnBrk="1" fontAlgn="base" hangingPunct="1">
              <a:spcBef>
                <a:spcPct val="20000"/>
              </a:spcBef>
              <a:spcAft>
                <a:spcPct val="0"/>
              </a:spcAft>
              <a:buFont typeface="Arial" charset="0"/>
              <a:buChar char="•"/>
              <a:defRPr sz="3733" kern="1200">
                <a:solidFill>
                  <a:schemeClr val="tx1"/>
                </a:solidFill>
                <a:latin typeface="Arial"/>
                <a:ea typeface="ＭＳ Ｐゴシック" charset="0"/>
                <a:cs typeface="Arial"/>
              </a:defRPr>
            </a:lvl1pPr>
            <a:lvl2pPr marL="990575" indent="-380990" algn="l" defTabSz="609585" rtl="0" eaLnBrk="1" fontAlgn="base" hangingPunct="1">
              <a:spcBef>
                <a:spcPct val="20000"/>
              </a:spcBef>
              <a:spcAft>
                <a:spcPct val="0"/>
              </a:spcAft>
              <a:buFont typeface="Arial" charset="0"/>
              <a:buChar char="–"/>
              <a:defRPr sz="3200" kern="1200">
                <a:solidFill>
                  <a:schemeClr val="tx1"/>
                </a:solidFill>
                <a:latin typeface="Arial"/>
                <a:ea typeface="ＭＳ Ｐゴシック" charset="0"/>
                <a:cs typeface="Arial"/>
              </a:defRPr>
            </a:lvl2pPr>
            <a:lvl3pPr marL="1523962" indent="-304792" algn="l" defTabSz="609585" rtl="0" eaLnBrk="1" fontAlgn="base" hangingPunct="1">
              <a:spcBef>
                <a:spcPct val="20000"/>
              </a:spcBef>
              <a:spcAft>
                <a:spcPct val="0"/>
              </a:spcAft>
              <a:buFont typeface="Arial" charset="0"/>
              <a:buChar char="•"/>
              <a:defRPr sz="2667" kern="1200">
                <a:solidFill>
                  <a:schemeClr val="tx1"/>
                </a:solidFill>
                <a:latin typeface="Arial"/>
                <a:ea typeface="ＭＳ Ｐゴシック" charset="0"/>
                <a:cs typeface="Arial"/>
              </a:defRPr>
            </a:lvl3pPr>
            <a:lvl4pPr marL="2133547" indent="-304792" algn="l" defTabSz="609585" rtl="0" eaLnBrk="1" fontAlgn="base" hangingPunct="1">
              <a:spcBef>
                <a:spcPct val="20000"/>
              </a:spcBef>
              <a:spcAft>
                <a:spcPct val="0"/>
              </a:spcAft>
              <a:buFont typeface="Arial" charset="0"/>
              <a:buChar char="–"/>
              <a:defRPr sz="2400" kern="1200">
                <a:solidFill>
                  <a:schemeClr val="tx1"/>
                </a:solidFill>
                <a:latin typeface="Arial"/>
                <a:ea typeface="ＭＳ Ｐゴシック" charset="0"/>
                <a:cs typeface="Arial"/>
              </a:defRPr>
            </a:lvl4pPr>
            <a:lvl5pPr marL="2743131" indent="-304792" algn="l" defTabSz="609585" rtl="0" eaLnBrk="1" fontAlgn="base" hangingPunct="1">
              <a:spcBef>
                <a:spcPct val="20000"/>
              </a:spcBef>
              <a:spcAft>
                <a:spcPct val="0"/>
              </a:spcAft>
              <a:buFont typeface="Arial" charset="0"/>
              <a:buChar char="»"/>
              <a:defRPr sz="2400" kern="1200">
                <a:solidFill>
                  <a:schemeClr val="tx1"/>
                </a:solidFill>
                <a:latin typeface="Arial"/>
                <a:ea typeface="ＭＳ Ｐゴシック" charset="0"/>
                <a:cs typeface="Arial"/>
              </a:defRPr>
            </a:lvl5pPr>
            <a:lvl6pPr marL="3352716" indent="-304792" algn="l" defTabSz="609585" rtl="0" eaLnBrk="1" latinLnBrk="0" hangingPunct="1">
              <a:spcBef>
                <a:spcPct val="20000"/>
              </a:spcBef>
              <a:buFont typeface="Arial"/>
              <a:buChar char="•"/>
              <a:defRPr sz="2400"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400"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400"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400" kern="1200">
                <a:solidFill>
                  <a:schemeClr val="tx1"/>
                </a:solidFill>
                <a:latin typeface="+mn-lt"/>
                <a:ea typeface="+mn-ea"/>
                <a:cs typeface="+mn-cs"/>
              </a:defRPr>
            </a:lvl9pPr>
          </a:lstStyle>
          <a:p>
            <a:r>
              <a:rPr lang="en-US" sz="2000" dirty="0"/>
              <a:t>The thermal defect resistance is defined as the difference between the reciprocals of the irradiated and nonirradiated thermal conductivity (1/</a:t>
            </a:r>
            <a:r>
              <a:rPr lang="en-US" sz="2000" dirty="0" err="1"/>
              <a:t>K</a:t>
            </a:r>
            <a:r>
              <a:rPr lang="en-US" sz="2000" baseline="-25000" dirty="0" err="1"/>
              <a:t>rd</a:t>
            </a:r>
            <a:r>
              <a:rPr lang="en-US" sz="2000" dirty="0"/>
              <a:t> = 1/</a:t>
            </a:r>
            <a:r>
              <a:rPr lang="en-US" sz="2000" dirty="0" err="1"/>
              <a:t>K</a:t>
            </a:r>
            <a:r>
              <a:rPr lang="en-US" sz="2000" baseline="-25000" dirty="0" err="1"/>
              <a:t>irr</a:t>
            </a:r>
            <a:r>
              <a:rPr lang="en-US" sz="2000" dirty="0"/>
              <a:t> – 1/</a:t>
            </a:r>
            <a:r>
              <a:rPr lang="en-US" sz="2000" dirty="0" err="1"/>
              <a:t>K</a:t>
            </a:r>
            <a:r>
              <a:rPr lang="en-US" sz="2000" baseline="-25000" dirty="0" err="1"/>
              <a:t>nonirr</a:t>
            </a:r>
            <a:r>
              <a:rPr lang="en-US" sz="2000" dirty="0"/>
              <a:t>)</a:t>
            </a:r>
          </a:p>
          <a:p>
            <a:r>
              <a:rPr lang="en-US" sz="2000" dirty="0"/>
              <a:t>This term can be related directly to the defect type and concentration present in irradiated ceramics</a:t>
            </a:r>
          </a:p>
          <a:p>
            <a:r>
              <a:rPr lang="en-US" sz="2000" dirty="0"/>
              <a:t>The thermal defect resistance is directly proportional to the irradiation-induced swelling in </a:t>
            </a:r>
            <a:r>
              <a:rPr lang="en-US" sz="2000" dirty="0" err="1"/>
              <a:t>SiC</a:t>
            </a:r>
            <a:r>
              <a:rPr lang="en-US" sz="2000" dirty="0"/>
              <a:t>, and is independent of temperature</a:t>
            </a:r>
          </a:p>
          <a:p>
            <a:r>
              <a:rPr lang="en-US" sz="2000" dirty="0"/>
              <a:t>This allows an indirect determination of thermal conductivity by measurement of the density change in the TRISO </a:t>
            </a:r>
            <a:r>
              <a:rPr lang="en-US" sz="2000" dirty="0" err="1"/>
              <a:t>SiC</a:t>
            </a:r>
            <a:r>
              <a:rPr lang="en-US" sz="2000" dirty="0"/>
              <a:t> shell</a:t>
            </a:r>
          </a:p>
          <a:p>
            <a:pPr marL="0" indent="0">
              <a:buNone/>
            </a:pPr>
            <a:endParaRPr lang="en-US" sz="2000" dirty="0"/>
          </a:p>
          <a:p>
            <a:endParaRPr lang="en-US" sz="2000" dirty="0"/>
          </a:p>
          <a:p>
            <a:endParaRPr lang="en-US" sz="2000" dirty="0"/>
          </a:p>
          <a:p>
            <a:endParaRPr lang="en-US" sz="2000" dirty="0"/>
          </a:p>
          <a:p>
            <a:endParaRPr lang="en-US" sz="2000" dirty="0"/>
          </a:p>
        </p:txBody>
      </p:sp>
      <p:sp>
        <p:nvSpPr>
          <p:cNvPr id="4" name="Slide Number Placeholder 3">
            <a:extLst>
              <a:ext uri="{FF2B5EF4-FFF2-40B4-BE49-F238E27FC236}">
                <a16:creationId xmlns:a16="http://schemas.microsoft.com/office/drawing/2014/main" id="{282BE51A-AAD1-984F-8E06-3D029832E119}"/>
              </a:ext>
            </a:extLst>
          </p:cNvPr>
          <p:cNvSpPr>
            <a:spLocks noGrp="1"/>
          </p:cNvSpPr>
          <p:nvPr>
            <p:ph type="sldNum" sz="quarter" idx="12"/>
          </p:nvPr>
        </p:nvSpPr>
        <p:spPr/>
        <p:txBody>
          <a:bodyPr/>
          <a:lstStyle/>
          <a:p>
            <a:pPr>
              <a:defRPr/>
            </a:pPr>
            <a:fld id="{EC35E9FC-F6D5-0349-BBED-EA7D7A9BC49B}" type="slidenum">
              <a:rPr lang="en-US" smtClean="0"/>
              <a:pPr>
                <a:defRPr/>
              </a:pPr>
              <a:t>13</a:t>
            </a:fld>
            <a:endParaRPr lang="en-US"/>
          </a:p>
        </p:txBody>
      </p:sp>
    </p:spTree>
    <p:extLst>
      <p:ext uri="{BB962C8B-B14F-4D97-AF65-F5344CB8AC3E}">
        <p14:creationId xmlns:p14="http://schemas.microsoft.com/office/powerpoint/2010/main" val="33206454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0F246-B5CC-9544-B2A6-036175CF44C5}"/>
              </a:ext>
            </a:extLst>
          </p:cNvPr>
          <p:cNvSpPr>
            <a:spLocks noGrp="1"/>
          </p:cNvSpPr>
          <p:nvPr>
            <p:ph type="title"/>
          </p:nvPr>
        </p:nvSpPr>
        <p:spPr/>
        <p:txBody>
          <a:bodyPr/>
          <a:lstStyle/>
          <a:p>
            <a:r>
              <a:rPr lang="en-US" dirty="0"/>
              <a:t>Thermal Conductivity Degradation</a:t>
            </a:r>
          </a:p>
        </p:txBody>
      </p:sp>
      <p:sp>
        <p:nvSpPr>
          <p:cNvPr id="3" name="Content Placeholder 2">
            <a:extLst>
              <a:ext uri="{FF2B5EF4-FFF2-40B4-BE49-F238E27FC236}">
                <a16:creationId xmlns:a16="http://schemas.microsoft.com/office/drawing/2014/main" id="{EA27E7EA-9334-B745-88DC-5034E8BF2B52}"/>
              </a:ext>
            </a:extLst>
          </p:cNvPr>
          <p:cNvSpPr>
            <a:spLocks noGrp="1"/>
          </p:cNvSpPr>
          <p:nvPr>
            <p:ph sz="half" idx="1"/>
          </p:nvPr>
        </p:nvSpPr>
        <p:spPr>
          <a:xfrm>
            <a:off x="609599" y="1968503"/>
            <a:ext cx="5769686" cy="4157663"/>
          </a:xfrm>
        </p:spPr>
        <p:txBody>
          <a:bodyPr/>
          <a:lstStyle/>
          <a:p>
            <a:r>
              <a:rPr lang="en-US" sz="2200" dirty="0"/>
              <a:t>In the high temperature void swelling regime, thermal conductivity degradation is not expected to saturate, as voids continue to grow and scatter phonons</a:t>
            </a:r>
          </a:p>
          <a:p>
            <a:r>
              <a:rPr lang="en-US" sz="2200" dirty="0"/>
              <a:t>Additionally, the linear relationship between swelling and thermal defect resistance does not exist at high temperature</a:t>
            </a:r>
          </a:p>
          <a:p>
            <a:r>
              <a:rPr lang="en-US" sz="2200" dirty="0"/>
              <a:t>Generally, void swelling does not degrade thermal conductivity as severely as point defects, but data at high T is quite limited</a:t>
            </a:r>
          </a:p>
          <a:p>
            <a:endParaRPr lang="en-US" sz="2200" dirty="0"/>
          </a:p>
        </p:txBody>
      </p:sp>
      <p:pic>
        <p:nvPicPr>
          <p:cNvPr id="5" name="Content Placeholder 4">
            <a:extLst>
              <a:ext uri="{FF2B5EF4-FFF2-40B4-BE49-F238E27FC236}">
                <a16:creationId xmlns:a16="http://schemas.microsoft.com/office/drawing/2014/main" id="{FE2CBB67-EB10-A74E-B49A-35E6A1508B6F}"/>
              </a:ext>
            </a:extLst>
          </p:cNvPr>
          <p:cNvPicPr>
            <a:picLocks noGrp="1" noChangeAspect="1"/>
          </p:cNvPicPr>
          <p:nvPr>
            <p:ph sz="half" idx="2"/>
          </p:nvPr>
        </p:nvPicPr>
        <p:blipFill>
          <a:blip r:embed="rId2" cstate="email">
            <a:extLst>
              <a:ext uri="{28A0092B-C50C-407E-A947-70E740481C1C}">
                <a14:useLocalDpi xmlns:a14="http://schemas.microsoft.com/office/drawing/2010/main"/>
              </a:ext>
            </a:extLst>
          </a:blip>
          <a:stretch>
            <a:fillRect/>
          </a:stretch>
        </p:blipFill>
        <p:spPr>
          <a:xfrm>
            <a:off x="6197600" y="1981306"/>
            <a:ext cx="5384800" cy="4132051"/>
          </a:xfrm>
          <a:prstGeom prst="rect">
            <a:avLst/>
          </a:prstGeom>
        </p:spPr>
      </p:pic>
      <p:sp>
        <p:nvSpPr>
          <p:cNvPr id="4" name="Slide Number Placeholder 3">
            <a:extLst>
              <a:ext uri="{FF2B5EF4-FFF2-40B4-BE49-F238E27FC236}">
                <a16:creationId xmlns:a16="http://schemas.microsoft.com/office/drawing/2014/main" id="{75255BDD-884B-2741-8566-BD77231A5E05}"/>
              </a:ext>
            </a:extLst>
          </p:cNvPr>
          <p:cNvSpPr>
            <a:spLocks noGrp="1"/>
          </p:cNvSpPr>
          <p:nvPr>
            <p:ph type="sldNum" sz="quarter" idx="12"/>
          </p:nvPr>
        </p:nvSpPr>
        <p:spPr/>
        <p:txBody>
          <a:bodyPr/>
          <a:lstStyle/>
          <a:p>
            <a:pPr>
              <a:defRPr/>
            </a:pPr>
            <a:fld id="{EC35E9FC-F6D5-0349-BBED-EA7D7A9BC49B}" type="slidenum">
              <a:rPr lang="en-US" smtClean="0"/>
              <a:pPr>
                <a:defRPr/>
              </a:pPr>
              <a:t>14</a:t>
            </a:fld>
            <a:endParaRPr lang="en-US"/>
          </a:p>
        </p:txBody>
      </p:sp>
    </p:spTree>
    <p:extLst>
      <p:ext uri="{BB962C8B-B14F-4D97-AF65-F5344CB8AC3E}">
        <p14:creationId xmlns:p14="http://schemas.microsoft.com/office/powerpoint/2010/main" val="21244576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477D36-EB06-4549-A44D-7339388524BB}"/>
              </a:ext>
            </a:extLst>
          </p:cNvPr>
          <p:cNvSpPr>
            <a:spLocks noGrp="1"/>
          </p:cNvSpPr>
          <p:nvPr>
            <p:ph type="title"/>
          </p:nvPr>
        </p:nvSpPr>
        <p:spPr/>
        <p:txBody>
          <a:bodyPr/>
          <a:lstStyle/>
          <a:p>
            <a:r>
              <a:rPr lang="en-US" dirty="0" err="1"/>
              <a:t>SiC</a:t>
            </a:r>
            <a:r>
              <a:rPr lang="en-US" dirty="0"/>
              <a:t> Mechanical Properties</a:t>
            </a:r>
          </a:p>
        </p:txBody>
      </p:sp>
      <p:sp>
        <p:nvSpPr>
          <p:cNvPr id="3" name="Content Placeholder 2">
            <a:extLst>
              <a:ext uri="{FF2B5EF4-FFF2-40B4-BE49-F238E27FC236}">
                <a16:creationId xmlns:a16="http://schemas.microsoft.com/office/drawing/2014/main" id="{060CE1D1-7751-5B4B-BEC0-A8BD64CDA357}"/>
              </a:ext>
            </a:extLst>
          </p:cNvPr>
          <p:cNvSpPr>
            <a:spLocks noGrp="1"/>
          </p:cNvSpPr>
          <p:nvPr>
            <p:ph sz="half" idx="1"/>
          </p:nvPr>
        </p:nvSpPr>
        <p:spPr>
          <a:xfrm>
            <a:off x="609600" y="1968503"/>
            <a:ext cx="6953026" cy="4157663"/>
          </a:xfrm>
        </p:spPr>
        <p:txBody>
          <a:bodyPr/>
          <a:lstStyle/>
          <a:p>
            <a:r>
              <a:rPr lang="en-US" sz="2400" dirty="0"/>
              <a:t>Irradiation generally reduces modulus to a greater extent for lower temperature irradiation, while the modulus reduction becomes negligible when irradiation temperature reaches or exceeds 1273 K</a:t>
            </a:r>
          </a:p>
          <a:p>
            <a:r>
              <a:rPr lang="en-US" sz="2400" dirty="0"/>
              <a:t>Irradiation-induced toughening (increase in fracture toughness) seems to be significant at 573–1273K in spite of the decrease in elastic modulus</a:t>
            </a:r>
          </a:p>
          <a:p>
            <a:r>
              <a:rPr lang="en-US" sz="2400" dirty="0"/>
              <a:t>However, there is significant scatter in the data</a:t>
            </a:r>
          </a:p>
          <a:p>
            <a:endParaRPr lang="en-US" sz="2400" dirty="0"/>
          </a:p>
          <a:p>
            <a:endParaRPr lang="en-US" sz="2400" dirty="0"/>
          </a:p>
        </p:txBody>
      </p:sp>
      <p:pic>
        <p:nvPicPr>
          <p:cNvPr id="5" name="Content Placeholder 4">
            <a:extLst>
              <a:ext uri="{FF2B5EF4-FFF2-40B4-BE49-F238E27FC236}">
                <a16:creationId xmlns:a16="http://schemas.microsoft.com/office/drawing/2014/main" id="{C2CD6816-F5A1-FB44-B7CB-E3FC6B3110A0}"/>
              </a:ext>
            </a:extLst>
          </p:cNvPr>
          <p:cNvPicPr>
            <a:picLocks noGrp="1" noChangeAspect="1"/>
          </p:cNvPicPr>
          <p:nvPr>
            <p:ph sz="half" idx="2"/>
          </p:nvPr>
        </p:nvPicPr>
        <p:blipFill>
          <a:blip r:embed="rId2" cstate="email">
            <a:extLst>
              <a:ext uri="{28A0092B-C50C-407E-A947-70E740481C1C}">
                <a14:useLocalDpi xmlns:a14="http://schemas.microsoft.com/office/drawing/2010/main"/>
              </a:ext>
            </a:extLst>
          </a:blip>
          <a:stretch>
            <a:fillRect/>
          </a:stretch>
        </p:blipFill>
        <p:spPr>
          <a:xfrm>
            <a:off x="8254701" y="1691257"/>
            <a:ext cx="2764716" cy="2484817"/>
          </a:xfrm>
          <a:prstGeom prst="rect">
            <a:avLst/>
          </a:prstGeom>
        </p:spPr>
      </p:pic>
      <p:pic>
        <p:nvPicPr>
          <p:cNvPr id="6" name="Picture 5">
            <a:extLst>
              <a:ext uri="{FF2B5EF4-FFF2-40B4-BE49-F238E27FC236}">
                <a16:creationId xmlns:a16="http://schemas.microsoft.com/office/drawing/2014/main" id="{BF92F5D9-0C92-AA43-AD03-C18E9B423FF8}"/>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110220" y="4176074"/>
            <a:ext cx="3053678" cy="2681926"/>
          </a:xfrm>
          <a:prstGeom prst="rect">
            <a:avLst/>
          </a:prstGeom>
        </p:spPr>
      </p:pic>
      <p:sp>
        <p:nvSpPr>
          <p:cNvPr id="4" name="Slide Number Placeholder 3">
            <a:extLst>
              <a:ext uri="{FF2B5EF4-FFF2-40B4-BE49-F238E27FC236}">
                <a16:creationId xmlns:a16="http://schemas.microsoft.com/office/drawing/2014/main" id="{E4A316FE-42E3-4D41-B81A-1E32AE54BD44}"/>
              </a:ext>
            </a:extLst>
          </p:cNvPr>
          <p:cNvSpPr>
            <a:spLocks noGrp="1"/>
          </p:cNvSpPr>
          <p:nvPr>
            <p:ph type="sldNum" sz="quarter" idx="12"/>
          </p:nvPr>
        </p:nvSpPr>
        <p:spPr/>
        <p:txBody>
          <a:bodyPr/>
          <a:lstStyle/>
          <a:p>
            <a:pPr>
              <a:defRPr/>
            </a:pPr>
            <a:fld id="{EC35E9FC-F6D5-0349-BBED-EA7D7A9BC49B}" type="slidenum">
              <a:rPr lang="en-US" smtClean="0"/>
              <a:pPr>
                <a:defRPr/>
              </a:pPr>
              <a:t>15</a:t>
            </a:fld>
            <a:endParaRPr lang="en-US"/>
          </a:p>
        </p:txBody>
      </p:sp>
    </p:spTree>
    <p:extLst>
      <p:ext uri="{BB962C8B-B14F-4D97-AF65-F5344CB8AC3E}">
        <p14:creationId xmlns:p14="http://schemas.microsoft.com/office/powerpoint/2010/main" val="16876152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031A22-ACB8-2F4E-BFCA-7B287E03FFB2}"/>
              </a:ext>
            </a:extLst>
          </p:cNvPr>
          <p:cNvSpPr>
            <a:spLocks noGrp="1"/>
          </p:cNvSpPr>
          <p:nvPr>
            <p:ph type="title"/>
          </p:nvPr>
        </p:nvSpPr>
        <p:spPr/>
        <p:txBody>
          <a:bodyPr/>
          <a:lstStyle/>
          <a:p>
            <a:r>
              <a:rPr lang="en-US" dirty="0" err="1"/>
              <a:t>SiC</a:t>
            </a:r>
            <a:r>
              <a:rPr lang="en-US" dirty="0"/>
              <a:t> Creep</a:t>
            </a:r>
          </a:p>
        </p:txBody>
      </p:sp>
      <p:sp>
        <p:nvSpPr>
          <p:cNvPr id="3" name="Content Placeholder 2">
            <a:extLst>
              <a:ext uri="{FF2B5EF4-FFF2-40B4-BE49-F238E27FC236}">
                <a16:creationId xmlns:a16="http://schemas.microsoft.com/office/drawing/2014/main" id="{C29D9F15-A532-C34C-8A17-13539F258179}"/>
              </a:ext>
            </a:extLst>
          </p:cNvPr>
          <p:cNvSpPr>
            <a:spLocks noGrp="1"/>
          </p:cNvSpPr>
          <p:nvPr>
            <p:ph sz="half" idx="1"/>
          </p:nvPr>
        </p:nvSpPr>
        <p:spPr>
          <a:xfrm>
            <a:off x="609600" y="1968503"/>
            <a:ext cx="5801958" cy="4157663"/>
          </a:xfrm>
        </p:spPr>
        <p:txBody>
          <a:bodyPr/>
          <a:lstStyle/>
          <a:p>
            <a:r>
              <a:rPr lang="en-US" sz="2200" dirty="0"/>
              <a:t>Irradiation creep is defined as the difference in dimensional changes between a stressed and an unstressed sample irradiated under identical conditions</a:t>
            </a:r>
          </a:p>
          <a:p>
            <a:r>
              <a:rPr lang="en-US" sz="2200" dirty="0"/>
              <a:t>Studies on irradiation creep of </a:t>
            </a:r>
            <a:r>
              <a:rPr lang="en-US" sz="2200" dirty="0" err="1"/>
              <a:t>SiC</a:t>
            </a:r>
            <a:r>
              <a:rPr lang="en-US" sz="2200" dirty="0"/>
              <a:t> have been limited, although it is of high importance for </a:t>
            </a:r>
            <a:r>
              <a:rPr lang="en-US" sz="2200" dirty="0" err="1"/>
              <a:t>SiC</a:t>
            </a:r>
            <a:r>
              <a:rPr lang="en-US" sz="2200" dirty="0"/>
              <a:t> in TRISO particles</a:t>
            </a:r>
          </a:p>
          <a:p>
            <a:r>
              <a:rPr lang="en-US" sz="2200" dirty="0"/>
              <a:t>The creep strain for CVD </a:t>
            </a:r>
            <a:r>
              <a:rPr lang="en-US" sz="2200" dirty="0" err="1"/>
              <a:t>SiC</a:t>
            </a:r>
            <a:r>
              <a:rPr lang="en-US" sz="2200" dirty="0"/>
              <a:t> exhibited a weak temperature dependence at &lt;0.7 dpa whereas a major transition at higher doses likely exists at higher temperatures</a:t>
            </a:r>
          </a:p>
          <a:p>
            <a:endParaRPr lang="en-US" sz="2200" dirty="0"/>
          </a:p>
          <a:p>
            <a:endParaRPr lang="en-US" sz="2200" dirty="0"/>
          </a:p>
          <a:p>
            <a:endParaRPr lang="en-US" sz="2200" dirty="0"/>
          </a:p>
        </p:txBody>
      </p:sp>
      <p:pic>
        <p:nvPicPr>
          <p:cNvPr id="5" name="Content Placeholder 4">
            <a:extLst>
              <a:ext uri="{FF2B5EF4-FFF2-40B4-BE49-F238E27FC236}">
                <a16:creationId xmlns:a16="http://schemas.microsoft.com/office/drawing/2014/main" id="{4DA255F5-8B58-1943-A133-8F901A7376F7}"/>
              </a:ext>
            </a:extLst>
          </p:cNvPr>
          <p:cNvPicPr>
            <a:picLocks noGrp="1" noChangeAspect="1"/>
          </p:cNvPicPr>
          <p:nvPr>
            <p:ph sz="half" idx="2"/>
          </p:nvPr>
        </p:nvPicPr>
        <p:blipFill>
          <a:blip r:embed="rId2" cstate="email">
            <a:extLst>
              <a:ext uri="{28A0092B-C50C-407E-A947-70E740481C1C}">
                <a14:useLocalDpi xmlns:a14="http://schemas.microsoft.com/office/drawing/2010/main"/>
              </a:ext>
            </a:extLst>
          </a:blip>
          <a:stretch>
            <a:fillRect/>
          </a:stretch>
        </p:blipFill>
        <p:spPr>
          <a:xfrm>
            <a:off x="6529892" y="2777406"/>
            <a:ext cx="5266466" cy="2484041"/>
          </a:xfrm>
          <a:prstGeom prst="rect">
            <a:avLst/>
          </a:prstGeom>
        </p:spPr>
      </p:pic>
      <p:sp>
        <p:nvSpPr>
          <p:cNvPr id="4" name="Slide Number Placeholder 3">
            <a:extLst>
              <a:ext uri="{FF2B5EF4-FFF2-40B4-BE49-F238E27FC236}">
                <a16:creationId xmlns:a16="http://schemas.microsoft.com/office/drawing/2014/main" id="{D3352FA0-B43D-7049-A55B-AA5F560FA26F}"/>
              </a:ext>
            </a:extLst>
          </p:cNvPr>
          <p:cNvSpPr>
            <a:spLocks noGrp="1"/>
          </p:cNvSpPr>
          <p:nvPr>
            <p:ph type="sldNum" sz="quarter" idx="12"/>
          </p:nvPr>
        </p:nvSpPr>
        <p:spPr/>
        <p:txBody>
          <a:bodyPr/>
          <a:lstStyle/>
          <a:p>
            <a:pPr>
              <a:defRPr/>
            </a:pPr>
            <a:fld id="{EC35E9FC-F6D5-0349-BBED-EA7D7A9BC49B}" type="slidenum">
              <a:rPr lang="en-US" smtClean="0"/>
              <a:pPr>
                <a:defRPr/>
              </a:pPr>
              <a:t>16</a:t>
            </a:fld>
            <a:endParaRPr lang="en-US"/>
          </a:p>
        </p:txBody>
      </p:sp>
    </p:spTree>
    <p:extLst>
      <p:ext uri="{BB962C8B-B14F-4D97-AF65-F5344CB8AC3E}">
        <p14:creationId xmlns:p14="http://schemas.microsoft.com/office/powerpoint/2010/main" val="42785166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2EDF0-99C9-A74B-9FB0-4F65ED39B3B5}"/>
              </a:ext>
            </a:extLst>
          </p:cNvPr>
          <p:cNvSpPr>
            <a:spLocks noGrp="1"/>
          </p:cNvSpPr>
          <p:nvPr>
            <p:ph type="title"/>
          </p:nvPr>
        </p:nvSpPr>
        <p:spPr/>
        <p:txBody>
          <a:bodyPr/>
          <a:lstStyle/>
          <a:p>
            <a:r>
              <a:rPr lang="en-US" dirty="0" err="1"/>
              <a:t>SiC</a:t>
            </a:r>
            <a:r>
              <a:rPr lang="en-US" dirty="0"/>
              <a:t> Corrosion</a:t>
            </a:r>
          </a:p>
        </p:txBody>
      </p:sp>
      <p:sp>
        <p:nvSpPr>
          <p:cNvPr id="3" name="Content Placeholder 2">
            <a:extLst>
              <a:ext uri="{FF2B5EF4-FFF2-40B4-BE49-F238E27FC236}">
                <a16:creationId xmlns:a16="http://schemas.microsoft.com/office/drawing/2014/main" id="{83003294-2E35-604D-B71F-DBB1DC21ADEA}"/>
              </a:ext>
            </a:extLst>
          </p:cNvPr>
          <p:cNvSpPr>
            <a:spLocks noGrp="1"/>
          </p:cNvSpPr>
          <p:nvPr>
            <p:ph sz="half" idx="1"/>
          </p:nvPr>
        </p:nvSpPr>
        <p:spPr>
          <a:xfrm>
            <a:off x="609600" y="1968503"/>
            <a:ext cx="5588000" cy="4157663"/>
          </a:xfrm>
        </p:spPr>
        <p:txBody>
          <a:bodyPr/>
          <a:lstStyle/>
          <a:p>
            <a:r>
              <a:rPr lang="en-US" sz="2000" dirty="0"/>
              <a:t>The silicon carbide layer serves as a critical fission product barrier, but can be corroded by fission products, in particular palladium</a:t>
            </a:r>
          </a:p>
          <a:p>
            <a:r>
              <a:rPr lang="en-US" sz="2000" dirty="0"/>
              <a:t>Additionally, silver can be transported through intact </a:t>
            </a:r>
            <a:r>
              <a:rPr lang="en-US" sz="2000" dirty="0" err="1"/>
              <a:t>SiC</a:t>
            </a:r>
            <a:r>
              <a:rPr lang="en-US" sz="2000" dirty="0"/>
              <a:t> layers</a:t>
            </a:r>
          </a:p>
          <a:p>
            <a:r>
              <a:rPr lang="en-US" sz="2000" dirty="0"/>
              <a:t>For </a:t>
            </a:r>
            <a:r>
              <a:rPr lang="en-US" sz="2000" dirty="0" err="1"/>
              <a:t>Pd</a:t>
            </a:r>
            <a:r>
              <a:rPr lang="en-US" sz="2000" dirty="0"/>
              <a:t>, the reaction with </a:t>
            </a:r>
            <a:r>
              <a:rPr lang="en-US" sz="2000" dirty="0" err="1"/>
              <a:t>SiC</a:t>
            </a:r>
            <a:r>
              <a:rPr lang="en-US" sz="2000" dirty="0"/>
              <a:t> can be qualitatively explained by the phase-diagram, where a number of intermetallic structures are present</a:t>
            </a:r>
          </a:p>
          <a:p>
            <a:r>
              <a:rPr lang="en-US" sz="2000" dirty="0"/>
              <a:t>To prevent corrosion by </a:t>
            </a:r>
            <a:r>
              <a:rPr lang="en-US" sz="2000" dirty="0" err="1"/>
              <a:t>Pd</a:t>
            </a:r>
            <a:r>
              <a:rPr lang="en-US" sz="2000" dirty="0"/>
              <a:t>, new combinations of coating layers have been proposed</a:t>
            </a:r>
          </a:p>
          <a:p>
            <a:endParaRPr lang="en-US" sz="2000" dirty="0"/>
          </a:p>
        </p:txBody>
      </p:sp>
      <p:pic>
        <p:nvPicPr>
          <p:cNvPr id="4" name="Content Placeholder 3">
            <a:extLst>
              <a:ext uri="{FF2B5EF4-FFF2-40B4-BE49-F238E27FC236}">
                <a16:creationId xmlns:a16="http://schemas.microsoft.com/office/drawing/2014/main" id="{43AF7B02-3EAF-FA42-94F5-F6AB95C4D445}"/>
              </a:ext>
            </a:extLst>
          </p:cNvPr>
          <p:cNvPicPr>
            <a:picLocks noGrp="1" noChangeAspect="1"/>
          </p:cNvPicPr>
          <p:nvPr>
            <p:ph sz="half" idx="2"/>
          </p:nvPr>
        </p:nvPicPr>
        <p:blipFill>
          <a:blip r:embed="rId2" cstate="email">
            <a:extLst>
              <a:ext uri="{28A0092B-C50C-407E-A947-70E740481C1C}">
                <a14:useLocalDpi xmlns:a14="http://schemas.microsoft.com/office/drawing/2010/main"/>
              </a:ext>
            </a:extLst>
          </a:blip>
          <a:stretch>
            <a:fillRect/>
          </a:stretch>
        </p:blipFill>
        <p:spPr>
          <a:xfrm>
            <a:off x="6438045" y="1968500"/>
            <a:ext cx="4903910" cy="4157663"/>
          </a:xfrm>
          <a:prstGeom prst="rect">
            <a:avLst/>
          </a:prstGeom>
        </p:spPr>
      </p:pic>
      <p:sp>
        <p:nvSpPr>
          <p:cNvPr id="5" name="Slide Number Placeholder 4">
            <a:extLst>
              <a:ext uri="{FF2B5EF4-FFF2-40B4-BE49-F238E27FC236}">
                <a16:creationId xmlns:a16="http://schemas.microsoft.com/office/drawing/2014/main" id="{EBA6ECC8-2DCD-234D-B7F3-96EA9DC5A810}"/>
              </a:ext>
            </a:extLst>
          </p:cNvPr>
          <p:cNvSpPr>
            <a:spLocks noGrp="1"/>
          </p:cNvSpPr>
          <p:nvPr>
            <p:ph type="sldNum" sz="quarter" idx="12"/>
          </p:nvPr>
        </p:nvSpPr>
        <p:spPr/>
        <p:txBody>
          <a:bodyPr/>
          <a:lstStyle/>
          <a:p>
            <a:pPr>
              <a:defRPr/>
            </a:pPr>
            <a:fld id="{EC35E9FC-F6D5-0349-BBED-EA7D7A9BC49B}" type="slidenum">
              <a:rPr lang="en-US" smtClean="0"/>
              <a:pPr>
                <a:defRPr/>
              </a:pPr>
              <a:t>17</a:t>
            </a:fld>
            <a:endParaRPr lang="en-US"/>
          </a:p>
        </p:txBody>
      </p:sp>
    </p:spTree>
    <p:extLst>
      <p:ext uri="{BB962C8B-B14F-4D97-AF65-F5344CB8AC3E}">
        <p14:creationId xmlns:p14="http://schemas.microsoft.com/office/powerpoint/2010/main" val="8761504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2EDF0-99C9-A74B-9FB0-4F65ED39B3B5}"/>
              </a:ext>
            </a:extLst>
          </p:cNvPr>
          <p:cNvSpPr>
            <a:spLocks noGrp="1"/>
          </p:cNvSpPr>
          <p:nvPr>
            <p:ph type="title"/>
          </p:nvPr>
        </p:nvSpPr>
        <p:spPr/>
        <p:txBody>
          <a:bodyPr/>
          <a:lstStyle/>
          <a:p>
            <a:r>
              <a:rPr lang="en-US" dirty="0" err="1"/>
              <a:t>SiC</a:t>
            </a:r>
            <a:r>
              <a:rPr lang="en-US" dirty="0"/>
              <a:t> Corrosion</a:t>
            </a:r>
          </a:p>
        </p:txBody>
      </p:sp>
      <p:sp>
        <p:nvSpPr>
          <p:cNvPr id="3" name="Content Placeholder 2">
            <a:extLst>
              <a:ext uri="{FF2B5EF4-FFF2-40B4-BE49-F238E27FC236}">
                <a16:creationId xmlns:a16="http://schemas.microsoft.com/office/drawing/2014/main" id="{83003294-2E35-604D-B71F-DBB1DC21ADEA}"/>
              </a:ext>
            </a:extLst>
          </p:cNvPr>
          <p:cNvSpPr>
            <a:spLocks noGrp="1"/>
          </p:cNvSpPr>
          <p:nvPr>
            <p:ph sz="half" idx="1"/>
          </p:nvPr>
        </p:nvSpPr>
        <p:spPr>
          <a:xfrm>
            <a:off x="609599" y="1968503"/>
            <a:ext cx="6059596" cy="4157663"/>
          </a:xfrm>
        </p:spPr>
        <p:txBody>
          <a:bodyPr/>
          <a:lstStyle/>
          <a:p>
            <a:r>
              <a:rPr lang="en-US" sz="2000" dirty="0"/>
              <a:t>Silver release has been observed from undamaged particles suggesting that Ag migrates through intact </a:t>
            </a:r>
            <a:r>
              <a:rPr lang="en-US" sz="2000" dirty="0" err="1"/>
              <a:t>SiC</a:t>
            </a:r>
            <a:r>
              <a:rPr lang="en-US" sz="2000" dirty="0"/>
              <a:t> layers at temperatures &gt;1100 C</a:t>
            </a:r>
          </a:p>
          <a:p>
            <a:r>
              <a:rPr lang="en-US" sz="2000" dirty="0"/>
              <a:t>The Ag migration mechanism remains not fully understood, but is still an active area of research</a:t>
            </a:r>
          </a:p>
          <a:p>
            <a:r>
              <a:rPr lang="en-US" sz="2000" dirty="0"/>
              <a:t>Ag release has a temperature dependence, pointing towards a diffusive mechanism</a:t>
            </a:r>
          </a:p>
          <a:p>
            <a:r>
              <a:rPr lang="en-US" sz="2000" dirty="0"/>
              <a:t>From microstructural analyses, it seems possible that Ag, Cd and </a:t>
            </a:r>
            <a:r>
              <a:rPr lang="en-US" sz="2000" dirty="0" err="1"/>
              <a:t>Pd</a:t>
            </a:r>
            <a:r>
              <a:rPr lang="en-US" sz="2000" dirty="0"/>
              <a:t> cluster and transport together at grain boundaries and triple points because of their common chemical properties </a:t>
            </a:r>
          </a:p>
          <a:p>
            <a:endParaRPr lang="en-US" sz="2000" dirty="0"/>
          </a:p>
        </p:txBody>
      </p:sp>
      <p:pic>
        <p:nvPicPr>
          <p:cNvPr id="4" name="Content Placeholder 3">
            <a:extLst>
              <a:ext uri="{FF2B5EF4-FFF2-40B4-BE49-F238E27FC236}">
                <a16:creationId xmlns:a16="http://schemas.microsoft.com/office/drawing/2014/main" id="{D0C74934-2F83-C647-AFF0-653A0984E4F1}"/>
              </a:ext>
            </a:extLst>
          </p:cNvPr>
          <p:cNvPicPr>
            <a:picLocks noGrp="1" noChangeAspect="1"/>
          </p:cNvPicPr>
          <p:nvPr>
            <p:ph sz="half" idx="2"/>
          </p:nvPr>
        </p:nvPicPr>
        <p:blipFill>
          <a:blip r:embed="rId2" cstate="email">
            <a:extLst>
              <a:ext uri="{28A0092B-C50C-407E-A947-70E740481C1C}">
                <a14:useLocalDpi xmlns:a14="http://schemas.microsoft.com/office/drawing/2010/main"/>
              </a:ext>
            </a:extLst>
          </a:blip>
          <a:stretch>
            <a:fillRect/>
          </a:stretch>
        </p:blipFill>
        <p:spPr>
          <a:xfrm>
            <a:off x="6669195" y="1827466"/>
            <a:ext cx="2455679" cy="2219868"/>
          </a:xfrm>
          <a:prstGeom prst="rect">
            <a:avLst/>
          </a:prstGeom>
        </p:spPr>
      </p:pic>
      <p:pic>
        <p:nvPicPr>
          <p:cNvPr id="5" name="Picture 4">
            <a:extLst>
              <a:ext uri="{FF2B5EF4-FFF2-40B4-BE49-F238E27FC236}">
                <a16:creationId xmlns:a16="http://schemas.microsoft.com/office/drawing/2014/main" id="{7B86676B-D186-904A-B66F-95830B935BE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669195" y="4082794"/>
            <a:ext cx="4913205" cy="2775206"/>
          </a:xfrm>
          <a:prstGeom prst="rect">
            <a:avLst/>
          </a:prstGeom>
        </p:spPr>
      </p:pic>
      <p:pic>
        <p:nvPicPr>
          <p:cNvPr id="6" name="Picture 5">
            <a:extLst>
              <a:ext uri="{FF2B5EF4-FFF2-40B4-BE49-F238E27FC236}">
                <a16:creationId xmlns:a16="http://schemas.microsoft.com/office/drawing/2014/main" id="{19B56E3F-2176-874F-82A9-4012EB6B6D52}"/>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337364" y="1794193"/>
            <a:ext cx="2245036" cy="2253141"/>
          </a:xfrm>
          <a:prstGeom prst="rect">
            <a:avLst/>
          </a:prstGeom>
        </p:spPr>
      </p:pic>
      <p:sp>
        <p:nvSpPr>
          <p:cNvPr id="7" name="Slide Number Placeholder 6">
            <a:extLst>
              <a:ext uri="{FF2B5EF4-FFF2-40B4-BE49-F238E27FC236}">
                <a16:creationId xmlns:a16="http://schemas.microsoft.com/office/drawing/2014/main" id="{49313024-78E4-F447-BDFF-582776420277}"/>
              </a:ext>
            </a:extLst>
          </p:cNvPr>
          <p:cNvSpPr>
            <a:spLocks noGrp="1"/>
          </p:cNvSpPr>
          <p:nvPr>
            <p:ph type="sldNum" sz="quarter" idx="12"/>
          </p:nvPr>
        </p:nvSpPr>
        <p:spPr/>
        <p:txBody>
          <a:bodyPr/>
          <a:lstStyle/>
          <a:p>
            <a:pPr>
              <a:defRPr/>
            </a:pPr>
            <a:fld id="{EC35E9FC-F6D5-0349-BBED-EA7D7A9BC49B}" type="slidenum">
              <a:rPr lang="en-US" smtClean="0"/>
              <a:pPr>
                <a:defRPr/>
              </a:pPr>
              <a:t>18</a:t>
            </a:fld>
            <a:endParaRPr lang="en-US"/>
          </a:p>
        </p:txBody>
      </p:sp>
    </p:spTree>
    <p:extLst>
      <p:ext uri="{BB962C8B-B14F-4D97-AF65-F5344CB8AC3E}">
        <p14:creationId xmlns:p14="http://schemas.microsoft.com/office/powerpoint/2010/main" val="14790181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2EDF0-99C9-A74B-9FB0-4F65ED39B3B5}"/>
              </a:ext>
            </a:extLst>
          </p:cNvPr>
          <p:cNvSpPr>
            <a:spLocks noGrp="1"/>
          </p:cNvSpPr>
          <p:nvPr>
            <p:ph type="title"/>
          </p:nvPr>
        </p:nvSpPr>
        <p:spPr/>
        <p:txBody>
          <a:bodyPr/>
          <a:lstStyle/>
          <a:p>
            <a:r>
              <a:rPr lang="en-US" dirty="0" err="1"/>
              <a:t>SiC</a:t>
            </a:r>
            <a:r>
              <a:rPr lang="en-US" dirty="0"/>
              <a:t> Corrosion</a:t>
            </a:r>
          </a:p>
        </p:txBody>
      </p:sp>
      <p:sp>
        <p:nvSpPr>
          <p:cNvPr id="3" name="Content Placeholder 2">
            <a:extLst>
              <a:ext uri="{FF2B5EF4-FFF2-40B4-BE49-F238E27FC236}">
                <a16:creationId xmlns:a16="http://schemas.microsoft.com/office/drawing/2014/main" id="{83003294-2E35-604D-B71F-DBB1DC21ADEA}"/>
              </a:ext>
            </a:extLst>
          </p:cNvPr>
          <p:cNvSpPr>
            <a:spLocks noGrp="1"/>
          </p:cNvSpPr>
          <p:nvPr>
            <p:ph sz="half" idx="1"/>
          </p:nvPr>
        </p:nvSpPr>
        <p:spPr>
          <a:xfrm>
            <a:off x="609600" y="1968503"/>
            <a:ext cx="5588000" cy="4157663"/>
          </a:xfrm>
        </p:spPr>
        <p:txBody>
          <a:bodyPr/>
          <a:lstStyle/>
          <a:p>
            <a:r>
              <a:rPr lang="en-US" sz="2000" dirty="0"/>
              <a:t>Once cesium has migrated into the buffer, it can react with carbon</a:t>
            </a:r>
          </a:p>
          <a:p>
            <a:r>
              <a:rPr lang="en-US" sz="2000" dirty="0"/>
              <a:t>At nominal temperatures, cesium may be released and associated with carbon of the buffer layer to form compounds</a:t>
            </a:r>
          </a:p>
          <a:p>
            <a:r>
              <a:rPr lang="en-US" sz="2000" dirty="0"/>
              <a:t>These compounds, if they are not stable with increasing temperatures, may become a potential source of cesium release</a:t>
            </a:r>
          </a:p>
          <a:p>
            <a:r>
              <a:rPr lang="en-US" sz="2000" dirty="0"/>
              <a:t>Typically, cesium-graphite compounds are not stable at 923 K under vacuum and decompose to give cesium vapor and graphite</a:t>
            </a:r>
          </a:p>
          <a:p>
            <a:endParaRPr lang="en-US" sz="2000" dirty="0"/>
          </a:p>
          <a:p>
            <a:endParaRPr lang="en-US" sz="2000" dirty="0"/>
          </a:p>
          <a:p>
            <a:endParaRPr lang="en-US" sz="2000" dirty="0"/>
          </a:p>
        </p:txBody>
      </p:sp>
      <p:pic>
        <p:nvPicPr>
          <p:cNvPr id="4" name="Content Placeholder 3">
            <a:extLst>
              <a:ext uri="{FF2B5EF4-FFF2-40B4-BE49-F238E27FC236}">
                <a16:creationId xmlns:a16="http://schemas.microsoft.com/office/drawing/2014/main" id="{AE01217D-9EA7-CA42-9009-5D611B67F903}"/>
              </a:ext>
            </a:extLst>
          </p:cNvPr>
          <p:cNvPicPr>
            <a:picLocks noGrp="1" noChangeAspect="1"/>
          </p:cNvPicPr>
          <p:nvPr>
            <p:ph sz="half" idx="2"/>
          </p:nvPr>
        </p:nvPicPr>
        <p:blipFill>
          <a:blip r:embed="rId2" cstate="email">
            <a:extLst>
              <a:ext uri="{28A0092B-C50C-407E-A947-70E740481C1C}">
                <a14:useLocalDpi xmlns:a14="http://schemas.microsoft.com/office/drawing/2010/main"/>
              </a:ext>
            </a:extLst>
          </a:blip>
          <a:stretch>
            <a:fillRect/>
          </a:stretch>
        </p:blipFill>
        <p:spPr>
          <a:xfrm>
            <a:off x="6168190" y="2571516"/>
            <a:ext cx="3024393" cy="1981169"/>
          </a:xfrm>
          <a:prstGeom prst="rect">
            <a:avLst/>
          </a:prstGeom>
        </p:spPr>
      </p:pic>
      <p:pic>
        <p:nvPicPr>
          <p:cNvPr id="5" name="Picture 4">
            <a:extLst>
              <a:ext uri="{FF2B5EF4-FFF2-40B4-BE49-F238E27FC236}">
                <a16:creationId xmlns:a16="http://schemas.microsoft.com/office/drawing/2014/main" id="{5B3991BA-376E-104A-A083-82A27F25620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192583" y="2173045"/>
            <a:ext cx="2844729" cy="3345628"/>
          </a:xfrm>
          <a:prstGeom prst="rect">
            <a:avLst/>
          </a:prstGeom>
        </p:spPr>
      </p:pic>
      <p:sp>
        <p:nvSpPr>
          <p:cNvPr id="6" name="Slide Number Placeholder 5">
            <a:extLst>
              <a:ext uri="{FF2B5EF4-FFF2-40B4-BE49-F238E27FC236}">
                <a16:creationId xmlns:a16="http://schemas.microsoft.com/office/drawing/2014/main" id="{AABBF4D5-8715-8443-932A-EF188E9094F4}"/>
              </a:ext>
            </a:extLst>
          </p:cNvPr>
          <p:cNvSpPr>
            <a:spLocks noGrp="1"/>
          </p:cNvSpPr>
          <p:nvPr>
            <p:ph type="sldNum" sz="quarter" idx="12"/>
          </p:nvPr>
        </p:nvSpPr>
        <p:spPr/>
        <p:txBody>
          <a:bodyPr/>
          <a:lstStyle/>
          <a:p>
            <a:pPr>
              <a:defRPr/>
            </a:pPr>
            <a:fld id="{EC35E9FC-F6D5-0349-BBED-EA7D7A9BC49B}" type="slidenum">
              <a:rPr lang="en-US" smtClean="0"/>
              <a:pPr>
                <a:defRPr/>
              </a:pPr>
              <a:t>19</a:t>
            </a:fld>
            <a:endParaRPr lang="en-US"/>
          </a:p>
        </p:txBody>
      </p:sp>
    </p:spTree>
    <p:extLst>
      <p:ext uri="{BB962C8B-B14F-4D97-AF65-F5344CB8AC3E}">
        <p14:creationId xmlns:p14="http://schemas.microsoft.com/office/powerpoint/2010/main" val="25899857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13DC84-0091-574A-9F80-9BA14DB58A53}"/>
              </a:ext>
            </a:extLst>
          </p:cNvPr>
          <p:cNvSpPr>
            <a:spLocks noGrp="1"/>
          </p:cNvSpPr>
          <p:nvPr>
            <p:ph type="title"/>
          </p:nvPr>
        </p:nvSpPr>
        <p:spPr/>
        <p:txBody>
          <a:bodyPr/>
          <a:lstStyle/>
          <a:p>
            <a:r>
              <a:rPr lang="en-US" dirty="0"/>
              <a:t>Last Time</a:t>
            </a:r>
          </a:p>
        </p:txBody>
      </p:sp>
      <p:sp>
        <p:nvSpPr>
          <p:cNvPr id="3" name="Content Placeholder 2">
            <a:extLst>
              <a:ext uri="{FF2B5EF4-FFF2-40B4-BE49-F238E27FC236}">
                <a16:creationId xmlns:a16="http://schemas.microsoft.com/office/drawing/2014/main" id="{C5249696-DAB3-3B49-B4C8-AEDA11EFD906}"/>
              </a:ext>
            </a:extLst>
          </p:cNvPr>
          <p:cNvSpPr>
            <a:spLocks noGrp="1"/>
          </p:cNvSpPr>
          <p:nvPr>
            <p:ph idx="1"/>
          </p:nvPr>
        </p:nvSpPr>
        <p:spPr>
          <a:xfrm>
            <a:off x="609599" y="2280746"/>
            <a:ext cx="11183007" cy="3845418"/>
          </a:xfrm>
        </p:spPr>
        <p:txBody>
          <a:bodyPr/>
          <a:lstStyle/>
          <a:p>
            <a:r>
              <a:rPr lang="en-US" sz="2400" dirty="0"/>
              <a:t>Talked through </a:t>
            </a:r>
            <a:r>
              <a:rPr lang="en-US" sz="2400" dirty="0" err="1"/>
              <a:t>SiC</a:t>
            </a:r>
            <a:endParaRPr lang="en-US" sz="2400" dirty="0"/>
          </a:p>
          <a:p>
            <a:r>
              <a:rPr lang="en-US" sz="2400" dirty="0" err="1"/>
              <a:t>SiC</a:t>
            </a:r>
            <a:r>
              <a:rPr lang="en-US" sz="2400" dirty="0"/>
              <a:t> is the primary fission product barrier/pressure vessel for TRISO particles</a:t>
            </a:r>
          </a:p>
          <a:p>
            <a:r>
              <a:rPr lang="en-US" sz="2400" dirty="0"/>
              <a:t>Low T radiation damage is primarily BSDs, Frank interstitial loops and voids start to form at medium to high temperatures</a:t>
            </a:r>
          </a:p>
          <a:p>
            <a:endParaRPr lang="en-US" sz="2400" dirty="0"/>
          </a:p>
        </p:txBody>
      </p:sp>
      <p:sp>
        <p:nvSpPr>
          <p:cNvPr id="4" name="Slide Number Placeholder 3">
            <a:extLst>
              <a:ext uri="{FF2B5EF4-FFF2-40B4-BE49-F238E27FC236}">
                <a16:creationId xmlns:a16="http://schemas.microsoft.com/office/drawing/2014/main" id="{E63D0608-22D0-4848-AAC2-5EDF7821481A}"/>
              </a:ext>
            </a:extLst>
          </p:cNvPr>
          <p:cNvSpPr>
            <a:spLocks noGrp="1"/>
          </p:cNvSpPr>
          <p:nvPr>
            <p:ph type="sldNum" sz="quarter" idx="12"/>
          </p:nvPr>
        </p:nvSpPr>
        <p:spPr/>
        <p:txBody>
          <a:bodyPr/>
          <a:lstStyle/>
          <a:p>
            <a:pPr>
              <a:defRPr/>
            </a:pPr>
            <a:fld id="{3FF2C605-4958-CF43-AA48-80339EFDB0AF}" type="slidenum">
              <a:rPr lang="en-US" smtClean="0"/>
              <a:pPr>
                <a:defRPr/>
              </a:pPr>
              <a:t>2</a:t>
            </a:fld>
            <a:endParaRPr lang="en-US" dirty="0"/>
          </a:p>
        </p:txBody>
      </p:sp>
    </p:spTree>
    <p:extLst>
      <p:ext uri="{BB962C8B-B14F-4D97-AF65-F5344CB8AC3E}">
        <p14:creationId xmlns:p14="http://schemas.microsoft.com/office/powerpoint/2010/main" val="30881038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2EDF0-99C9-A74B-9FB0-4F65ED39B3B5}"/>
              </a:ext>
            </a:extLst>
          </p:cNvPr>
          <p:cNvSpPr>
            <a:spLocks noGrp="1"/>
          </p:cNvSpPr>
          <p:nvPr>
            <p:ph type="title"/>
          </p:nvPr>
        </p:nvSpPr>
        <p:spPr/>
        <p:txBody>
          <a:bodyPr/>
          <a:lstStyle/>
          <a:p>
            <a:r>
              <a:rPr lang="en-US" dirty="0" err="1"/>
              <a:t>SiC</a:t>
            </a:r>
            <a:r>
              <a:rPr lang="en-US" dirty="0"/>
              <a:t> vs ZrC Corrosion</a:t>
            </a:r>
          </a:p>
        </p:txBody>
      </p:sp>
      <p:sp>
        <p:nvSpPr>
          <p:cNvPr id="3" name="Content Placeholder 2">
            <a:extLst>
              <a:ext uri="{FF2B5EF4-FFF2-40B4-BE49-F238E27FC236}">
                <a16:creationId xmlns:a16="http://schemas.microsoft.com/office/drawing/2014/main" id="{83003294-2E35-604D-B71F-DBB1DC21ADEA}"/>
              </a:ext>
            </a:extLst>
          </p:cNvPr>
          <p:cNvSpPr>
            <a:spLocks noGrp="1"/>
          </p:cNvSpPr>
          <p:nvPr>
            <p:ph sz="half" idx="1"/>
          </p:nvPr>
        </p:nvSpPr>
        <p:spPr>
          <a:xfrm>
            <a:off x="609599" y="1968503"/>
            <a:ext cx="6318325" cy="4157663"/>
          </a:xfrm>
        </p:spPr>
        <p:txBody>
          <a:bodyPr/>
          <a:lstStyle/>
          <a:p>
            <a:r>
              <a:rPr lang="en-US" sz="2000" dirty="0"/>
              <a:t>An approach to counteract </a:t>
            </a:r>
            <a:r>
              <a:rPr lang="en-US" sz="2000" dirty="0" err="1"/>
              <a:t>SiC</a:t>
            </a:r>
            <a:r>
              <a:rPr lang="en-US" sz="2000" dirty="0"/>
              <a:t> fission product corrosion is to replace the </a:t>
            </a:r>
            <a:r>
              <a:rPr lang="en-US" sz="2000" dirty="0" err="1"/>
              <a:t>SiC</a:t>
            </a:r>
            <a:r>
              <a:rPr lang="en-US" sz="2000" dirty="0"/>
              <a:t> coating by a ZrC layer</a:t>
            </a:r>
          </a:p>
          <a:p>
            <a:r>
              <a:rPr lang="en-US" sz="2000" dirty="0"/>
              <a:t>Experimental observations showed neither </a:t>
            </a:r>
            <a:r>
              <a:rPr lang="en-US" sz="2000" dirty="0" err="1"/>
              <a:t>Pd</a:t>
            </a:r>
            <a:r>
              <a:rPr lang="en-US" sz="2000" dirty="0"/>
              <a:t> attack nor thermal degradation of ZrC up to 1600C</a:t>
            </a:r>
          </a:p>
          <a:p>
            <a:r>
              <a:rPr lang="en-US" sz="2000" dirty="0"/>
              <a:t>ZrC was also shown to have a high capacity to retain Cs, but poor retention of Ru</a:t>
            </a:r>
          </a:p>
          <a:p>
            <a:r>
              <a:rPr lang="en-US" sz="2000" dirty="0"/>
              <a:t>At higher T, the deterioration of the ZrC particle is caused by failure of the </a:t>
            </a:r>
            <a:r>
              <a:rPr lang="en-US" sz="2000" dirty="0" err="1"/>
              <a:t>IPyC</a:t>
            </a:r>
            <a:endParaRPr lang="en-US" sz="2000" dirty="0"/>
          </a:p>
          <a:p>
            <a:r>
              <a:rPr lang="en-US" sz="2000" dirty="0"/>
              <a:t>The development of TRISO with ZrC-coating is at an early stage compared to the </a:t>
            </a:r>
            <a:r>
              <a:rPr lang="en-US" sz="2000" dirty="0" err="1"/>
              <a:t>SiC</a:t>
            </a:r>
            <a:r>
              <a:rPr lang="en-US" sz="2000" dirty="0"/>
              <a:t>-coated design</a:t>
            </a:r>
          </a:p>
        </p:txBody>
      </p:sp>
      <p:pic>
        <p:nvPicPr>
          <p:cNvPr id="4" name="Content Placeholder 3">
            <a:extLst>
              <a:ext uri="{FF2B5EF4-FFF2-40B4-BE49-F238E27FC236}">
                <a16:creationId xmlns:a16="http://schemas.microsoft.com/office/drawing/2014/main" id="{D8BF9C7E-1100-B942-AC45-7E8B19338DEE}"/>
              </a:ext>
            </a:extLst>
          </p:cNvPr>
          <p:cNvPicPr>
            <a:picLocks noGrp="1" noChangeAspect="1"/>
          </p:cNvPicPr>
          <p:nvPr>
            <p:ph sz="half" idx="2"/>
          </p:nvPr>
        </p:nvPicPr>
        <p:blipFill>
          <a:blip r:embed="rId2" cstate="email">
            <a:extLst>
              <a:ext uri="{28A0092B-C50C-407E-A947-70E740481C1C}">
                <a14:useLocalDpi xmlns:a14="http://schemas.microsoft.com/office/drawing/2010/main"/>
              </a:ext>
            </a:extLst>
          </a:blip>
          <a:stretch>
            <a:fillRect/>
          </a:stretch>
        </p:blipFill>
        <p:spPr>
          <a:xfrm>
            <a:off x="7014976" y="1968500"/>
            <a:ext cx="3750048" cy="4157663"/>
          </a:xfrm>
          <a:prstGeom prst="rect">
            <a:avLst/>
          </a:prstGeom>
        </p:spPr>
      </p:pic>
      <p:sp>
        <p:nvSpPr>
          <p:cNvPr id="5" name="Slide Number Placeholder 4">
            <a:extLst>
              <a:ext uri="{FF2B5EF4-FFF2-40B4-BE49-F238E27FC236}">
                <a16:creationId xmlns:a16="http://schemas.microsoft.com/office/drawing/2014/main" id="{2C097030-9E94-3345-8763-EAA4A31C7A26}"/>
              </a:ext>
            </a:extLst>
          </p:cNvPr>
          <p:cNvSpPr>
            <a:spLocks noGrp="1"/>
          </p:cNvSpPr>
          <p:nvPr>
            <p:ph type="sldNum" sz="quarter" idx="12"/>
          </p:nvPr>
        </p:nvSpPr>
        <p:spPr/>
        <p:txBody>
          <a:bodyPr/>
          <a:lstStyle/>
          <a:p>
            <a:pPr>
              <a:defRPr/>
            </a:pPr>
            <a:fld id="{EC35E9FC-F6D5-0349-BBED-EA7D7A9BC49B}" type="slidenum">
              <a:rPr lang="en-US" smtClean="0"/>
              <a:pPr>
                <a:defRPr/>
              </a:pPr>
              <a:t>20</a:t>
            </a:fld>
            <a:endParaRPr lang="en-US"/>
          </a:p>
        </p:txBody>
      </p:sp>
    </p:spTree>
    <p:extLst>
      <p:ext uri="{BB962C8B-B14F-4D97-AF65-F5344CB8AC3E}">
        <p14:creationId xmlns:p14="http://schemas.microsoft.com/office/powerpoint/2010/main" val="16974643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7947CF-EAEA-5F40-93E5-30922295C42A}"/>
              </a:ext>
            </a:extLst>
          </p:cNvPr>
          <p:cNvSpPr>
            <a:spLocks noGrp="1"/>
          </p:cNvSpPr>
          <p:nvPr>
            <p:ph type="title"/>
          </p:nvPr>
        </p:nvSpPr>
        <p:spPr/>
        <p:txBody>
          <a:bodyPr/>
          <a:lstStyle/>
          <a:p>
            <a:r>
              <a:rPr lang="en-US" dirty="0"/>
              <a:t>Questions?</a:t>
            </a:r>
          </a:p>
        </p:txBody>
      </p:sp>
      <p:sp>
        <p:nvSpPr>
          <p:cNvPr id="3" name="Slide Number Placeholder 2">
            <a:extLst>
              <a:ext uri="{FF2B5EF4-FFF2-40B4-BE49-F238E27FC236}">
                <a16:creationId xmlns:a16="http://schemas.microsoft.com/office/drawing/2014/main" id="{B4A96127-2784-DE4F-B95F-7A4999243274}"/>
              </a:ext>
            </a:extLst>
          </p:cNvPr>
          <p:cNvSpPr>
            <a:spLocks noGrp="1"/>
          </p:cNvSpPr>
          <p:nvPr>
            <p:ph type="sldNum" sz="quarter" idx="12"/>
          </p:nvPr>
        </p:nvSpPr>
        <p:spPr/>
        <p:txBody>
          <a:bodyPr/>
          <a:lstStyle/>
          <a:p>
            <a:pPr>
              <a:defRPr/>
            </a:pPr>
            <a:fld id="{0DA6BD0F-ABBC-C14D-BC96-77BE126A748B}" type="slidenum">
              <a:rPr lang="en-US" smtClean="0"/>
              <a:pPr>
                <a:defRPr/>
              </a:pPr>
              <a:t>21</a:t>
            </a:fld>
            <a:endParaRPr lang="en-US"/>
          </a:p>
        </p:txBody>
      </p:sp>
    </p:spTree>
    <p:extLst>
      <p:ext uri="{BB962C8B-B14F-4D97-AF65-F5344CB8AC3E}">
        <p14:creationId xmlns:p14="http://schemas.microsoft.com/office/powerpoint/2010/main" val="8273120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7947CF-EAEA-5F40-93E5-30922295C42A}"/>
              </a:ext>
            </a:extLst>
          </p:cNvPr>
          <p:cNvSpPr>
            <a:spLocks noGrp="1"/>
          </p:cNvSpPr>
          <p:nvPr>
            <p:ph type="title"/>
          </p:nvPr>
        </p:nvSpPr>
        <p:spPr/>
        <p:txBody>
          <a:bodyPr/>
          <a:lstStyle/>
          <a:p>
            <a:r>
              <a:rPr lang="en-US" dirty="0"/>
              <a:t>Graphite</a:t>
            </a:r>
          </a:p>
        </p:txBody>
      </p:sp>
      <p:sp>
        <p:nvSpPr>
          <p:cNvPr id="3" name="Slide Number Placeholder 2">
            <a:extLst>
              <a:ext uri="{FF2B5EF4-FFF2-40B4-BE49-F238E27FC236}">
                <a16:creationId xmlns:a16="http://schemas.microsoft.com/office/drawing/2014/main" id="{51D2078D-EE8C-6A44-A588-78A28A29BE52}"/>
              </a:ext>
            </a:extLst>
          </p:cNvPr>
          <p:cNvSpPr>
            <a:spLocks noGrp="1"/>
          </p:cNvSpPr>
          <p:nvPr>
            <p:ph type="sldNum" sz="quarter" idx="12"/>
          </p:nvPr>
        </p:nvSpPr>
        <p:spPr/>
        <p:txBody>
          <a:bodyPr/>
          <a:lstStyle/>
          <a:p>
            <a:pPr>
              <a:defRPr/>
            </a:pPr>
            <a:fld id="{0DA6BD0F-ABBC-C14D-BC96-77BE126A748B}" type="slidenum">
              <a:rPr lang="en-US" smtClean="0"/>
              <a:pPr>
                <a:defRPr/>
              </a:pPr>
              <a:t>22</a:t>
            </a:fld>
            <a:endParaRPr lang="en-US"/>
          </a:p>
        </p:txBody>
      </p:sp>
    </p:spTree>
    <p:extLst>
      <p:ext uri="{BB962C8B-B14F-4D97-AF65-F5344CB8AC3E}">
        <p14:creationId xmlns:p14="http://schemas.microsoft.com/office/powerpoint/2010/main" val="31452078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11A0A0-A2F7-0A47-916B-D6A54DDA2BED}"/>
              </a:ext>
            </a:extLst>
          </p:cNvPr>
          <p:cNvSpPr>
            <a:spLocks noGrp="1"/>
          </p:cNvSpPr>
          <p:nvPr>
            <p:ph type="title"/>
          </p:nvPr>
        </p:nvSpPr>
        <p:spPr/>
        <p:txBody>
          <a:bodyPr/>
          <a:lstStyle/>
          <a:p>
            <a:r>
              <a:rPr lang="en-US" dirty="0"/>
              <a:t>Graphite Usage</a:t>
            </a:r>
          </a:p>
        </p:txBody>
      </p:sp>
      <p:sp>
        <p:nvSpPr>
          <p:cNvPr id="3" name="Content Placeholder 2">
            <a:extLst>
              <a:ext uri="{FF2B5EF4-FFF2-40B4-BE49-F238E27FC236}">
                <a16:creationId xmlns:a16="http://schemas.microsoft.com/office/drawing/2014/main" id="{AC7D69F7-E118-DD40-A367-3FAA4F500B63}"/>
              </a:ext>
            </a:extLst>
          </p:cNvPr>
          <p:cNvSpPr>
            <a:spLocks noGrp="1"/>
          </p:cNvSpPr>
          <p:nvPr>
            <p:ph sz="half" idx="1"/>
          </p:nvPr>
        </p:nvSpPr>
        <p:spPr/>
        <p:txBody>
          <a:bodyPr/>
          <a:lstStyle/>
          <a:p>
            <a:r>
              <a:rPr lang="en-US" sz="2200" dirty="0"/>
              <a:t>Graphite was the moderator in the first reactor to sustain a chain reaction and has been used as a moderator in over 100 nuclear reactors, many of which are still operating</a:t>
            </a:r>
          </a:p>
          <a:p>
            <a:r>
              <a:rPr lang="en-US" sz="2200" dirty="0"/>
              <a:t>Graphite has a high neutron scattering cross-section and a very low neutron absorption cross-section, making it an ideal moderator</a:t>
            </a:r>
          </a:p>
          <a:p>
            <a:endParaRPr lang="en-US" sz="2200" dirty="0"/>
          </a:p>
        </p:txBody>
      </p:sp>
      <p:pic>
        <p:nvPicPr>
          <p:cNvPr id="5" name="Content Placeholder 4">
            <a:extLst>
              <a:ext uri="{FF2B5EF4-FFF2-40B4-BE49-F238E27FC236}">
                <a16:creationId xmlns:a16="http://schemas.microsoft.com/office/drawing/2014/main" id="{421963F0-CCDF-E144-AB09-739AC8D7818E}"/>
              </a:ext>
            </a:extLst>
          </p:cNvPr>
          <p:cNvPicPr>
            <a:picLocks noGrp="1" noChangeAspect="1"/>
          </p:cNvPicPr>
          <p:nvPr>
            <p:ph sz="half" idx="2"/>
          </p:nvPr>
        </p:nvPicPr>
        <p:blipFill>
          <a:blip r:embed="rId2" cstate="email">
            <a:extLst>
              <a:ext uri="{28A0092B-C50C-407E-A947-70E740481C1C}">
                <a14:useLocalDpi xmlns:a14="http://schemas.microsoft.com/office/drawing/2010/main"/>
              </a:ext>
            </a:extLst>
          </a:blip>
          <a:stretch>
            <a:fillRect/>
          </a:stretch>
        </p:blipFill>
        <p:spPr>
          <a:xfrm>
            <a:off x="7258423" y="1968500"/>
            <a:ext cx="3059953" cy="4421632"/>
          </a:xfrm>
          <a:prstGeom prst="rect">
            <a:avLst/>
          </a:prstGeom>
        </p:spPr>
      </p:pic>
      <p:sp>
        <p:nvSpPr>
          <p:cNvPr id="4" name="Slide Number Placeholder 3">
            <a:extLst>
              <a:ext uri="{FF2B5EF4-FFF2-40B4-BE49-F238E27FC236}">
                <a16:creationId xmlns:a16="http://schemas.microsoft.com/office/drawing/2014/main" id="{3B78AA51-15D7-5643-9015-9C9065CA0FB9}"/>
              </a:ext>
            </a:extLst>
          </p:cNvPr>
          <p:cNvSpPr>
            <a:spLocks noGrp="1"/>
          </p:cNvSpPr>
          <p:nvPr>
            <p:ph type="sldNum" sz="quarter" idx="12"/>
          </p:nvPr>
        </p:nvSpPr>
        <p:spPr/>
        <p:txBody>
          <a:bodyPr/>
          <a:lstStyle/>
          <a:p>
            <a:pPr>
              <a:defRPr/>
            </a:pPr>
            <a:fld id="{EC35E9FC-F6D5-0349-BBED-EA7D7A9BC49B}" type="slidenum">
              <a:rPr lang="en-US" smtClean="0"/>
              <a:pPr>
                <a:defRPr/>
              </a:pPr>
              <a:t>23</a:t>
            </a:fld>
            <a:endParaRPr lang="en-US"/>
          </a:p>
        </p:txBody>
      </p:sp>
    </p:spTree>
    <p:extLst>
      <p:ext uri="{BB962C8B-B14F-4D97-AF65-F5344CB8AC3E}">
        <p14:creationId xmlns:p14="http://schemas.microsoft.com/office/powerpoint/2010/main" val="35128898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73B3CF-8805-9147-B8FF-FDF08CC1D21F}"/>
              </a:ext>
            </a:extLst>
          </p:cNvPr>
          <p:cNvSpPr>
            <a:spLocks noGrp="1"/>
          </p:cNvSpPr>
          <p:nvPr>
            <p:ph type="title"/>
          </p:nvPr>
        </p:nvSpPr>
        <p:spPr/>
        <p:txBody>
          <a:bodyPr/>
          <a:lstStyle/>
          <a:p>
            <a:r>
              <a:rPr lang="en-US" dirty="0"/>
              <a:t>Delineate Types of Graphite</a:t>
            </a:r>
          </a:p>
        </p:txBody>
      </p:sp>
      <p:sp>
        <p:nvSpPr>
          <p:cNvPr id="3" name="Content Placeholder 2">
            <a:extLst>
              <a:ext uri="{FF2B5EF4-FFF2-40B4-BE49-F238E27FC236}">
                <a16:creationId xmlns:a16="http://schemas.microsoft.com/office/drawing/2014/main" id="{2B04EC0F-D7DD-3A4F-B32E-75734ECDB904}"/>
              </a:ext>
            </a:extLst>
          </p:cNvPr>
          <p:cNvSpPr>
            <a:spLocks noGrp="1"/>
          </p:cNvSpPr>
          <p:nvPr>
            <p:ph sz="half" idx="1"/>
          </p:nvPr>
        </p:nvSpPr>
        <p:spPr/>
        <p:txBody>
          <a:bodyPr/>
          <a:lstStyle/>
          <a:p>
            <a:r>
              <a:rPr lang="en-US" sz="2200" dirty="0"/>
              <a:t>TRISO Graphite</a:t>
            </a:r>
          </a:p>
          <a:p>
            <a:pPr lvl="1"/>
            <a:r>
              <a:rPr lang="en-US" sz="2200" dirty="0"/>
              <a:t>CVD deposition</a:t>
            </a:r>
          </a:p>
          <a:p>
            <a:pPr lvl="1"/>
            <a:r>
              <a:rPr lang="en-US" sz="2200" dirty="0"/>
              <a:t>treated to ensure ultra dense and high purity</a:t>
            </a:r>
          </a:p>
          <a:p>
            <a:r>
              <a:rPr lang="en-US" sz="2200" dirty="0"/>
              <a:t>Prismatic Blocks and Pebbles</a:t>
            </a:r>
          </a:p>
          <a:p>
            <a:pPr lvl="1"/>
            <a:r>
              <a:rPr lang="en-US" sz="2200" dirty="0"/>
              <a:t>large scale</a:t>
            </a:r>
          </a:p>
          <a:p>
            <a:pPr lvl="1"/>
            <a:r>
              <a:rPr lang="en-US" sz="2200" dirty="0"/>
              <a:t>different fabrication process from TRISO</a:t>
            </a:r>
          </a:p>
          <a:p>
            <a:pPr lvl="1"/>
            <a:r>
              <a:rPr lang="en-US" sz="2200" dirty="0"/>
              <a:t>different microstructure</a:t>
            </a:r>
          </a:p>
          <a:p>
            <a:endParaRPr lang="en-US" sz="2200" dirty="0"/>
          </a:p>
        </p:txBody>
      </p:sp>
      <p:sp>
        <p:nvSpPr>
          <p:cNvPr id="4" name="Content Placeholder 3">
            <a:extLst>
              <a:ext uri="{FF2B5EF4-FFF2-40B4-BE49-F238E27FC236}">
                <a16:creationId xmlns:a16="http://schemas.microsoft.com/office/drawing/2014/main" id="{D4B96F44-B914-8C4E-AD68-294994974875}"/>
              </a:ext>
            </a:extLst>
          </p:cNvPr>
          <p:cNvSpPr>
            <a:spLocks noGrp="1"/>
          </p:cNvSpPr>
          <p:nvPr>
            <p:ph sz="half" idx="2"/>
          </p:nvPr>
        </p:nvSpPr>
        <p:spPr/>
        <p:txBody>
          <a:bodyPr/>
          <a:lstStyle/>
          <a:p>
            <a:r>
              <a:rPr lang="en-US" sz="2200" dirty="0"/>
              <a:t>We will generally be talking about graphite, which most directly applies to prismatic block type graphite</a:t>
            </a:r>
          </a:p>
          <a:p>
            <a:r>
              <a:rPr lang="en-US" sz="2200" dirty="0"/>
              <a:t>Similar radiation effects are assumed to occur in </a:t>
            </a:r>
            <a:r>
              <a:rPr lang="en-US" sz="2200" dirty="0" err="1"/>
              <a:t>PyC</a:t>
            </a:r>
            <a:r>
              <a:rPr lang="en-US" sz="2200" dirty="0"/>
              <a:t> layers</a:t>
            </a:r>
          </a:p>
        </p:txBody>
      </p:sp>
      <p:sp>
        <p:nvSpPr>
          <p:cNvPr id="5" name="Slide Number Placeholder 4">
            <a:extLst>
              <a:ext uri="{FF2B5EF4-FFF2-40B4-BE49-F238E27FC236}">
                <a16:creationId xmlns:a16="http://schemas.microsoft.com/office/drawing/2014/main" id="{9513AD85-CAB2-5F4C-A839-E207E42FFA32}"/>
              </a:ext>
            </a:extLst>
          </p:cNvPr>
          <p:cNvSpPr>
            <a:spLocks noGrp="1"/>
          </p:cNvSpPr>
          <p:nvPr>
            <p:ph type="sldNum" sz="quarter" idx="12"/>
          </p:nvPr>
        </p:nvSpPr>
        <p:spPr/>
        <p:txBody>
          <a:bodyPr/>
          <a:lstStyle/>
          <a:p>
            <a:pPr>
              <a:defRPr/>
            </a:pPr>
            <a:fld id="{EC35E9FC-F6D5-0349-BBED-EA7D7A9BC49B}" type="slidenum">
              <a:rPr lang="en-US" smtClean="0"/>
              <a:pPr>
                <a:defRPr/>
              </a:pPr>
              <a:t>24</a:t>
            </a:fld>
            <a:endParaRPr lang="en-US"/>
          </a:p>
        </p:txBody>
      </p:sp>
    </p:spTree>
    <p:extLst>
      <p:ext uri="{BB962C8B-B14F-4D97-AF65-F5344CB8AC3E}">
        <p14:creationId xmlns:p14="http://schemas.microsoft.com/office/powerpoint/2010/main" val="7751847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A79936-F21A-C044-83B4-40702921E8AE}"/>
              </a:ext>
            </a:extLst>
          </p:cNvPr>
          <p:cNvSpPr>
            <a:spLocks noGrp="1"/>
          </p:cNvSpPr>
          <p:nvPr>
            <p:ph type="title"/>
          </p:nvPr>
        </p:nvSpPr>
        <p:spPr/>
        <p:txBody>
          <a:bodyPr/>
          <a:lstStyle/>
          <a:p>
            <a:r>
              <a:rPr lang="en-US" dirty="0"/>
              <a:t>Graphite Structure</a:t>
            </a:r>
          </a:p>
        </p:txBody>
      </p:sp>
      <p:sp>
        <p:nvSpPr>
          <p:cNvPr id="3" name="Content Placeholder 2">
            <a:extLst>
              <a:ext uri="{FF2B5EF4-FFF2-40B4-BE49-F238E27FC236}">
                <a16:creationId xmlns:a16="http://schemas.microsoft.com/office/drawing/2014/main" id="{30C1BF23-B277-DB4A-9378-BDB23DC17A0B}"/>
              </a:ext>
            </a:extLst>
          </p:cNvPr>
          <p:cNvSpPr>
            <a:spLocks noGrp="1"/>
          </p:cNvSpPr>
          <p:nvPr>
            <p:ph sz="half" idx="1"/>
          </p:nvPr>
        </p:nvSpPr>
        <p:spPr>
          <a:xfrm>
            <a:off x="609599" y="1968503"/>
            <a:ext cx="5896303" cy="4157663"/>
          </a:xfrm>
        </p:spPr>
        <p:txBody>
          <a:bodyPr/>
          <a:lstStyle/>
          <a:p>
            <a:r>
              <a:rPr lang="en-US" sz="2200" dirty="0"/>
              <a:t>The electronic hybridization of carbon atoms (1s2, 2s2, 2p2) allows several types of covalent-bonded structures</a:t>
            </a:r>
          </a:p>
          <a:p>
            <a:r>
              <a:rPr lang="en-US" sz="2200" dirty="0"/>
              <a:t>In graphite, we have sp2 hybridization where the carbon atom is bound to three equidistant nearest neighbors in a given plane to form the hexagonal graphene structure</a:t>
            </a:r>
          </a:p>
          <a:p>
            <a:r>
              <a:rPr lang="en-US" sz="2200" dirty="0"/>
              <a:t>The sheets are weakly bound with van der Waals type bonds in an ABAB stacking sequence with a separation of 0.335 nm</a:t>
            </a:r>
          </a:p>
          <a:p>
            <a:endParaRPr lang="en-US" sz="2200" dirty="0"/>
          </a:p>
          <a:p>
            <a:endParaRPr lang="en-US" sz="2200" dirty="0"/>
          </a:p>
        </p:txBody>
      </p:sp>
      <p:pic>
        <p:nvPicPr>
          <p:cNvPr id="5" name="Content Placeholder 4">
            <a:extLst>
              <a:ext uri="{FF2B5EF4-FFF2-40B4-BE49-F238E27FC236}">
                <a16:creationId xmlns:a16="http://schemas.microsoft.com/office/drawing/2014/main" id="{2069F450-C1A6-7E4C-86C8-33ADB4B61795}"/>
              </a:ext>
            </a:extLst>
          </p:cNvPr>
          <p:cNvPicPr>
            <a:picLocks noGrp="1" noChangeAspect="1"/>
          </p:cNvPicPr>
          <p:nvPr>
            <p:ph sz="half" idx="2"/>
          </p:nvPr>
        </p:nvPicPr>
        <p:blipFill>
          <a:blip r:embed="rId2"/>
          <a:stretch>
            <a:fillRect/>
          </a:stretch>
        </p:blipFill>
        <p:spPr>
          <a:xfrm>
            <a:off x="6692900" y="2104231"/>
            <a:ext cx="4394200" cy="3886200"/>
          </a:xfrm>
          <a:prstGeom prst="rect">
            <a:avLst/>
          </a:prstGeom>
        </p:spPr>
      </p:pic>
      <p:sp>
        <p:nvSpPr>
          <p:cNvPr id="6" name="Slide Number Placeholder 5">
            <a:extLst>
              <a:ext uri="{FF2B5EF4-FFF2-40B4-BE49-F238E27FC236}">
                <a16:creationId xmlns:a16="http://schemas.microsoft.com/office/drawing/2014/main" id="{EF534693-351C-AD4A-BF6D-527C01E6A2D8}"/>
              </a:ext>
            </a:extLst>
          </p:cNvPr>
          <p:cNvSpPr>
            <a:spLocks noGrp="1"/>
          </p:cNvSpPr>
          <p:nvPr>
            <p:ph type="sldNum" sz="quarter" idx="12"/>
          </p:nvPr>
        </p:nvSpPr>
        <p:spPr/>
        <p:txBody>
          <a:bodyPr/>
          <a:lstStyle/>
          <a:p>
            <a:pPr>
              <a:defRPr/>
            </a:pPr>
            <a:fld id="{EC35E9FC-F6D5-0349-BBED-EA7D7A9BC49B}" type="slidenum">
              <a:rPr lang="en-US" smtClean="0"/>
              <a:pPr>
                <a:defRPr/>
              </a:pPr>
              <a:t>25</a:t>
            </a:fld>
            <a:endParaRPr lang="en-US"/>
          </a:p>
        </p:txBody>
      </p:sp>
    </p:spTree>
    <p:extLst>
      <p:ext uri="{BB962C8B-B14F-4D97-AF65-F5344CB8AC3E}">
        <p14:creationId xmlns:p14="http://schemas.microsoft.com/office/powerpoint/2010/main" val="18576330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98F25D-05A9-4D4E-9392-96806C0A22D9}"/>
              </a:ext>
            </a:extLst>
          </p:cNvPr>
          <p:cNvSpPr>
            <a:spLocks noGrp="1"/>
          </p:cNvSpPr>
          <p:nvPr>
            <p:ph type="title"/>
          </p:nvPr>
        </p:nvSpPr>
        <p:spPr/>
        <p:txBody>
          <a:bodyPr/>
          <a:lstStyle/>
          <a:p>
            <a:r>
              <a:rPr lang="en-US" dirty="0"/>
              <a:t>Fundamental Properties</a:t>
            </a:r>
          </a:p>
        </p:txBody>
      </p:sp>
      <p:sp>
        <p:nvSpPr>
          <p:cNvPr id="3" name="Content Placeholder 2">
            <a:extLst>
              <a:ext uri="{FF2B5EF4-FFF2-40B4-BE49-F238E27FC236}">
                <a16:creationId xmlns:a16="http://schemas.microsoft.com/office/drawing/2014/main" id="{E79B600D-064F-3E46-82F3-795C7AFE3173}"/>
              </a:ext>
            </a:extLst>
          </p:cNvPr>
          <p:cNvSpPr>
            <a:spLocks noGrp="1"/>
          </p:cNvSpPr>
          <p:nvPr>
            <p:ph sz="half" idx="1"/>
          </p:nvPr>
        </p:nvSpPr>
        <p:spPr>
          <a:xfrm>
            <a:off x="609599" y="1968503"/>
            <a:ext cx="5838495" cy="4157663"/>
          </a:xfrm>
        </p:spPr>
        <p:txBody>
          <a:bodyPr/>
          <a:lstStyle/>
          <a:p>
            <a:r>
              <a:rPr lang="en-US" sz="2200" dirty="0"/>
              <a:t>The CTE for graphite displays anisotropic behavior, and strongly varies as a function of temperature</a:t>
            </a:r>
          </a:p>
          <a:p>
            <a:r>
              <a:rPr lang="en-US" sz="2200" dirty="0"/>
              <a:t>Due to the structure the strength along the basal planes is higher than the strength perpendicular to the planes, and the shear strength between the basal panes is relatively weak</a:t>
            </a:r>
          </a:p>
          <a:p>
            <a:r>
              <a:rPr lang="en-US" sz="2200" dirty="0"/>
              <a:t>The thermal conductivity along the basal planes is much greater than perpendicular to the planes</a:t>
            </a:r>
          </a:p>
          <a:p>
            <a:endParaRPr lang="en-US" sz="2200" dirty="0"/>
          </a:p>
          <a:p>
            <a:endParaRPr lang="en-US" sz="2200" dirty="0"/>
          </a:p>
        </p:txBody>
      </p:sp>
      <p:sp>
        <p:nvSpPr>
          <p:cNvPr id="5" name="Slide Number Placeholder 4">
            <a:extLst>
              <a:ext uri="{FF2B5EF4-FFF2-40B4-BE49-F238E27FC236}">
                <a16:creationId xmlns:a16="http://schemas.microsoft.com/office/drawing/2014/main" id="{97B511C5-C13A-F345-926E-8FCAA05E3DFA}"/>
              </a:ext>
            </a:extLst>
          </p:cNvPr>
          <p:cNvSpPr>
            <a:spLocks noGrp="1"/>
          </p:cNvSpPr>
          <p:nvPr>
            <p:ph type="sldNum" sz="quarter" idx="12"/>
          </p:nvPr>
        </p:nvSpPr>
        <p:spPr/>
        <p:txBody>
          <a:bodyPr/>
          <a:lstStyle/>
          <a:p>
            <a:pPr>
              <a:defRPr/>
            </a:pPr>
            <a:fld id="{EC35E9FC-F6D5-0349-BBED-EA7D7A9BC49B}" type="slidenum">
              <a:rPr lang="en-US" smtClean="0"/>
              <a:pPr>
                <a:defRPr/>
              </a:pPr>
              <a:t>26</a:t>
            </a:fld>
            <a:endParaRPr lang="en-US"/>
          </a:p>
        </p:txBody>
      </p:sp>
      <p:pic>
        <p:nvPicPr>
          <p:cNvPr id="9" name="Content Placeholder 5">
            <a:extLst>
              <a:ext uri="{FF2B5EF4-FFF2-40B4-BE49-F238E27FC236}">
                <a16:creationId xmlns:a16="http://schemas.microsoft.com/office/drawing/2014/main" id="{8A50948E-E351-804F-95C7-BA7E9EBDFD7A}"/>
              </a:ext>
            </a:extLst>
          </p:cNvPr>
          <p:cNvPicPr>
            <a:picLocks noChangeAspect="1"/>
          </p:cNvPicPr>
          <p:nvPr/>
        </p:nvPicPr>
        <p:blipFill rotWithShape="1">
          <a:blip r:embed="rId2"/>
          <a:srcRect r="51485"/>
          <a:stretch/>
        </p:blipFill>
        <p:spPr bwMode="auto">
          <a:xfrm>
            <a:off x="7328089" y="1842448"/>
            <a:ext cx="3374315" cy="250841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pic>
      <p:pic>
        <p:nvPicPr>
          <p:cNvPr id="10" name="Content Placeholder 5">
            <a:extLst>
              <a:ext uri="{FF2B5EF4-FFF2-40B4-BE49-F238E27FC236}">
                <a16:creationId xmlns:a16="http://schemas.microsoft.com/office/drawing/2014/main" id="{ADF81ADF-124C-C747-BC0B-DAA1B73B098C}"/>
              </a:ext>
            </a:extLst>
          </p:cNvPr>
          <p:cNvPicPr>
            <a:picLocks noChangeAspect="1"/>
          </p:cNvPicPr>
          <p:nvPr/>
        </p:nvPicPr>
        <p:blipFill rotWithShape="1">
          <a:blip r:embed="rId2"/>
          <a:srcRect l="49147"/>
          <a:stretch/>
        </p:blipFill>
        <p:spPr bwMode="auto">
          <a:xfrm>
            <a:off x="7576205" y="4224813"/>
            <a:ext cx="3360988" cy="23836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pic>
    </p:spTree>
    <p:extLst>
      <p:ext uri="{BB962C8B-B14F-4D97-AF65-F5344CB8AC3E}">
        <p14:creationId xmlns:p14="http://schemas.microsoft.com/office/powerpoint/2010/main" val="33606210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DBB681-80F7-8C4F-AB34-69020D9FCD98}"/>
              </a:ext>
            </a:extLst>
          </p:cNvPr>
          <p:cNvSpPr>
            <a:spLocks noGrp="1"/>
          </p:cNvSpPr>
          <p:nvPr>
            <p:ph type="title"/>
          </p:nvPr>
        </p:nvSpPr>
        <p:spPr/>
        <p:txBody>
          <a:bodyPr/>
          <a:lstStyle/>
          <a:p>
            <a:r>
              <a:rPr lang="en-US" dirty="0"/>
              <a:t>Mrozowski Cracks</a:t>
            </a:r>
          </a:p>
        </p:txBody>
      </p:sp>
      <p:sp>
        <p:nvSpPr>
          <p:cNvPr id="3" name="Content Placeholder 2">
            <a:extLst>
              <a:ext uri="{FF2B5EF4-FFF2-40B4-BE49-F238E27FC236}">
                <a16:creationId xmlns:a16="http://schemas.microsoft.com/office/drawing/2014/main" id="{4D085868-55DD-CA41-A53C-431CBE94F3C9}"/>
              </a:ext>
            </a:extLst>
          </p:cNvPr>
          <p:cNvSpPr>
            <a:spLocks noGrp="1"/>
          </p:cNvSpPr>
          <p:nvPr>
            <p:ph sz="half" idx="1"/>
          </p:nvPr>
        </p:nvSpPr>
        <p:spPr>
          <a:xfrm>
            <a:off x="609600" y="1968503"/>
            <a:ext cx="6705600" cy="4157663"/>
          </a:xfrm>
        </p:spPr>
        <p:txBody>
          <a:bodyPr/>
          <a:lstStyle/>
          <a:p>
            <a:r>
              <a:rPr lang="en-US" sz="2200" dirty="0"/>
              <a:t>During the manufacture of artificial graphite, very high temperatures (2800–3000 C) are required</a:t>
            </a:r>
          </a:p>
          <a:p>
            <a:r>
              <a:rPr lang="en-US" sz="2200" dirty="0"/>
              <a:t>Upon cooling, the anisotropy in thermal expansion coefficients leads to the formation of long, thin microcracks parallel to the basal planes, often referred to as ‘Mrozowski’ cracks</a:t>
            </a:r>
          </a:p>
          <a:p>
            <a:r>
              <a:rPr lang="en-US" sz="2200" dirty="0"/>
              <a:t>The presence of these microcracks is very important in understanding the properties of nuclear graphite</a:t>
            </a:r>
          </a:p>
          <a:p>
            <a:r>
              <a:rPr lang="en-US" sz="2200" dirty="0"/>
              <a:t>These cracks for in both TRISO </a:t>
            </a:r>
            <a:r>
              <a:rPr lang="en-US" sz="2200" dirty="0" err="1"/>
              <a:t>PyC</a:t>
            </a:r>
            <a:r>
              <a:rPr lang="en-US" sz="2200" dirty="0"/>
              <a:t>, sometimes called highly orientated pyrolytic graphite  (HOPG), and standard nuclear graphite</a:t>
            </a:r>
          </a:p>
          <a:p>
            <a:endParaRPr lang="en-US" sz="2200" dirty="0"/>
          </a:p>
          <a:p>
            <a:endParaRPr lang="en-US" sz="2200" dirty="0"/>
          </a:p>
        </p:txBody>
      </p:sp>
      <p:pic>
        <p:nvPicPr>
          <p:cNvPr id="6" name="Content Placeholder 5">
            <a:extLst>
              <a:ext uri="{FF2B5EF4-FFF2-40B4-BE49-F238E27FC236}">
                <a16:creationId xmlns:a16="http://schemas.microsoft.com/office/drawing/2014/main" id="{AA108053-49B5-114C-8E28-1B0C91D55E16}"/>
              </a:ext>
            </a:extLst>
          </p:cNvPr>
          <p:cNvPicPr>
            <a:picLocks noGrp="1" noChangeAspect="1"/>
          </p:cNvPicPr>
          <p:nvPr>
            <p:ph sz="half" idx="2"/>
          </p:nvPr>
        </p:nvPicPr>
        <p:blipFill rotWithShape="1">
          <a:blip r:embed="rId2"/>
          <a:srcRect r="47950"/>
          <a:stretch/>
        </p:blipFill>
        <p:spPr>
          <a:xfrm>
            <a:off x="8136757" y="1770463"/>
            <a:ext cx="2802759" cy="2276871"/>
          </a:xfrm>
          <a:prstGeom prst="rect">
            <a:avLst/>
          </a:prstGeom>
        </p:spPr>
      </p:pic>
      <p:sp>
        <p:nvSpPr>
          <p:cNvPr id="5" name="Slide Number Placeholder 4">
            <a:extLst>
              <a:ext uri="{FF2B5EF4-FFF2-40B4-BE49-F238E27FC236}">
                <a16:creationId xmlns:a16="http://schemas.microsoft.com/office/drawing/2014/main" id="{D30A3F28-A456-A84C-A43A-C6C1716A7B72}"/>
              </a:ext>
            </a:extLst>
          </p:cNvPr>
          <p:cNvSpPr>
            <a:spLocks noGrp="1"/>
          </p:cNvSpPr>
          <p:nvPr>
            <p:ph type="sldNum" sz="quarter" idx="12"/>
          </p:nvPr>
        </p:nvSpPr>
        <p:spPr/>
        <p:txBody>
          <a:bodyPr/>
          <a:lstStyle/>
          <a:p>
            <a:pPr>
              <a:defRPr/>
            </a:pPr>
            <a:fld id="{EC35E9FC-F6D5-0349-BBED-EA7D7A9BC49B}" type="slidenum">
              <a:rPr lang="en-US" smtClean="0"/>
              <a:pPr>
                <a:defRPr/>
              </a:pPr>
              <a:t>27</a:t>
            </a:fld>
            <a:endParaRPr lang="en-US"/>
          </a:p>
        </p:txBody>
      </p:sp>
      <p:pic>
        <p:nvPicPr>
          <p:cNvPr id="7" name="Content Placeholder 5">
            <a:extLst>
              <a:ext uri="{FF2B5EF4-FFF2-40B4-BE49-F238E27FC236}">
                <a16:creationId xmlns:a16="http://schemas.microsoft.com/office/drawing/2014/main" id="{17C052EA-89A7-854D-AE28-985E9267A4E0}"/>
              </a:ext>
            </a:extLst>
          </p:cNvPr>
          <p:cNvPicPr>
            <a:picLocks noChangeAspect="1"/>
          </p:cNvPicPr>
          <p:nvPr/>
        </p:nvPicPr>
        <p:blipFill rotWithShape="1">
          <a:blip r:embed="rId2"/>
          <a:srcRect l="51789"/>
          <a:stretch/>
        </p:blipFill>
        <p:spPr bwMode="auto">
          <a:xfrm>
            <a:off x="8240110" y="4079481"/>
            <a:ext cx="2596055" cy="227687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pic>
    </p:spTree>
    <p:extLst>
      <p:ext uri="{BB962C8B-B14F-4D97-AF65-F5344CB8AC3E}">
        <p14:creationId xmlns:p14="http://schemas.microsoft.com/office/powerpoint/2010/main" val="31262638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1F19D-19B6-7744-9C42-BDAC2021DA81}"/>
              </a:ext>
            </a:extLst>
          </p:cNvPr>
          <p:cNvSpPr>
            <a:spLocks noGrp="1"/>
          </p:cNvSpPr>
          <p:nvPr>
            <p:ph type="title"/>
          </p:nvPr>
        </p:nvSpPr>
        <p:spPr/>
        <p:txBody>
          <a:bodyPr/>
          <a:lstStyle/>
          <a:p>
            <a:r>
              <a:rPr lang="en-US" dirty="0"/>
              <a:t>Graphite Texture</a:t>
            </a:r>
          </a:p>
        </p:txBody>
      </p:sp>
      <p:sp>
        <p:nvSpPr>
          <p:cNvPr id="3" name="Content Placeholder 2">
            <a:extLst>
              <a:ext uri="{FF2B5EF4-FFF2-40B4-BE49-F238E27FC236}">
                <a16:creationId xmlns:a16="http://schemas.microsoft.com/office/drawing/2014/main" id="{FF451AF7-8C65-DD46-B1DB-55FD522BD2D0}"/>
              </a:ext>
            </a:extLst>
          </p:cNvPr>
          <p:cNvSpPr>
            <a:spLocks noGrp="1"/>
          </p:cNvSpPr>
          <p:nvPr>
            <p:ph sz="half" idx="1"/>
          </p:nvPr>
        </p:nvSpPr>
        <p:spPr>
          <a:xfrm>
            <a:off x="609600" y="1968503"/>
            <a:ext cx="7094484" cy="4157663"/>
          </a:xfrm>
        </p:spPr>
        <p:txBody>
          <a:bodyPr/>
          <a:lstStyle/>
          <a:p>
            <a:r>
              <a:rPr lang="en-US" sz="2200" dirty="0"/>
              <a:t>Graphite structure is largely dependent upon the manufacturing process</a:t>
            </a:r>
          </a:p>
          <a:p>
            <a:r>
              <a:rPr lang="en-US" sz="2200" dirty="0" err="1"/>
              <a:t>Graphites</a:t>
            </a:r>
            <a:r>
              <a:rPr lang="en-US" sz="2200" dirty="0"/>
              <a:t> are classified according to their grain size from coarse-grained (containing grains in the starting mix that are generally &gt;4mm) to microfine-grained (containing grains in the starting mix that are generally &lt;2 mm)</a:t>
            </a:r>
          </a:p>
          <a:p>
            <a:r>
              <a:rPr lang="en-US" sz="2200" dirty="0"/>
              <a:t>Grade AGOT was used as the moderator in the earliest nuclear reactors in the United States</a:t>
            </a:r>
          </a:p>
          <a:p>
            <a:r>
              <a:rPr lang="en-US" sz="2200" dirty="0"/>
              <a:t>2020 graphite was a candidate for the core support structure of the modular high temperature gas-cooled reactor in the United States</a:t>
            </a:r>
          </a:p>
          <a:p>
            <a:endParaRPr lang="en-US" sz="2200" dirty="0"/>
          </a:p>
          <a:p>
            <a:endParaRPr lang="en-US" sz="2200" dirty="0"/>
          </a:p>
          <a:p>
            <a:endParaRPr lang="en-US" sz="2200" dirty="0"/>
          </a:p>
          <a:p>
            <a:endParaRPr lang="en-US" sz="2200" dirty="0"/>
          </a:p>
        </p:txBody>
      </p:sp>
      <p:sp>
        <p:nvSpPr>
          <p:cNvPr id="5" name="Slide Number Placeholder 4">
            <a:extLst>
              <a:ext uri="{FF2B5EF4-FFF2-40B4-BE49-F238E27FC236}">
                <a16:creationId xmlns:a16="http://schemas.microsoft.com/office/drawing/2014/main" id="{38690538-41FF-A748-9613-BBEE5DA6375B}"/>
              </a:ext>
            </a:extLst>
          </p:cNvPr>
          <p:cNvSpPr>
            <a:spLocks noGrp="1"/>
          </p:cNvSpPr>
          <p:nvPr>
            <p:ph type="sldNum" sz="quarter" idx="12"/>
          </p:nvPr>
        </p:nvSpPr>
        <p:spPr/>
        <p:txBody>
          <a:bodyPr/>
          <a:lstStyle/>
          <a:p>
            <a:pPr>
              <a:defRPr/>
            </a:pPr>
            <a:fld id="{EC35E9FC-F6D5-0349-BBED-EA7D7A9BC49B}" type="slidenum">
              <a:rPr lang="en-US" smtClean="0"/>
              <a:pPr>
                <a:defRPr/>
              </a:pPr>
              <a:t>28</a:t>
            </a:fld>
            <a:endParaRPr lang="en-US"/>
          </a:p>
        </p:txBody>
      </p:sp>
      <p:pic>
        <p:nvPicPr>
          <p:cNvPr id="9" name="Content Placeholder 8">
            <a:extLst>
              <a:ext uri="{FF2B5EF4-FFF2-40B4-BE49-F238E27FC236}">
                <a16:creationId xmlns:a16="http://schemas.microsoft.com/office/drawing/2014/main" id="{C99E0CF4-DCD0-1149-AD05-42B84F81EBD6}"/>
              </a:ext>
            </a:extLst>
          </p:cNvPr>
          <p:cNvPicPr>
            <a:picLocks noGrp="1" noChangeAspect="1"/>
          </p:cNvPicPr>
          <p:nvPr>
            <p:ph sz="half" idx="2"/>
          </p:nvPr>
        </p:nvPicPr>
        <p:blipFill>
          <a:blip r:embed="rId2"/>
          <a:stretch>
            <a:fillRect/>
          </a:stretch>
        </p:blipFill>
        <p:spPr>
          <a:xfrm>
            <a:off x="7865693" y="1882872"/>
            <a:ext cx="3254922" cy="2443523"/>
          </a:xfrm>
          <a:prstGeom prst="rect">
            <a:avLst/>
          </a:prstGeom>
        </p:spPr>
      </p:pic>
      <p:pic>
        <p:nvPicPr>
          <p:cNvPr id="10" name="Picture 9">
            <a:extLst>
              <a:ext uri="{FF2B5EF4-FFF2-40B4-BE49-F238E27FC236}">
                <a16:creationId xmlns:a16="http://schemas.microsoft.com/office/drawing/2014/main" id="{F8CAB3F4-03BB-A44F-A13B-55FC2BE27245}"/>
              </a:ext>
            </a:extLst>
          </p:cNvPr>
          <p:cNvPicPr>
            <a:picLocks noChangeAspect="1"/>
          </p:cNvPicPr>
          <p:nvPr/>
        </p:nvPicPr>
        <p:blipFill>
          <a:blip r:embed="rId3"/>
          <a:stretch>
            <a:fillRect/>
          </a:stretch>
        </p:blipFill>
        <p:spPr>
          <a:xfrm>
            <a:off x="7945712" y="4240766"/>
            <a:ext cx="3174903" cy="2419840"/>
          </a:xfrm>
          <a:prstGeom prst="rect">
            <a:avLst/>
          </a:prstGeom>
        </p:spPr>
      </p:pic>
    </p:spTree>
    <p:extLst>
      <p:ext uri="{BB962C8B-B14F-4D97-AF65-F5344CB8AC3E}">
        <p14:creationId xmlns:p14="http://schemas.microsoft.com/office/powerpoint/2010/main" val="29933949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C2A544-A911-7943-A1A8-5BE3556A0622}"/>
              </a:ext>
            </a:extLst>
          </p:cNvPr>
          <p:cNvSpPr>
            <a:spLocks noGrp="1"/>
          </p:cNvSpPr>
          <p:nvPr>
            <p:ph type="title"/>
          </p:nvPr>
        </p:nvSpPr>
        <p:spPr/>
        <p:txBody>
          <a:bodyPr/>
          <a:lstStyle/>
          <a:p>
            <a:r>
              <a:rPr lang="en-US" dirty="0"/>
              <a:t>Initial Porosity</a:t>
            </a:r>
          </a:p>
        </p:txBody>
      </p:sp>
      <p:sp>
        <p:nvSpPr>
          <p:cNvPr id="3" name="Content Placeholder 2">
            <a:extLst>
              <a:ext uri="{FF2B5EF4-FFF2-40B4-BE49-F238E27FC236}">
                <a16:creationId xmlns:a16="http://schemas.microsoft.com/office/drawing/2014/main" id="{B828ED25-72FA-FF4F-9C5F-F9B973B71195}"/>
              </a:ext>
            </a:extLst>
          </p:cNvPr>
          <p:cNvSpPr>
            <a:spLocks noGrp="1"/>
          </p:cNvSpPr>
          <p:nvPr>
            <p:ph sz="half" idx="1"/>
          </p:nvPr>
        </p:nvSpPr>
        <p:spPr>
          <a:xfrm>
            <a:off x="609598" y="1968503"/>
            <a:ext cx="7220609" cy="4157663"/>
          </a:xfrm>
        </p:spPr>
        <p:txBody>
          <a:bodyPr/>
          <a:lstStyle/>
          <a:p>
            <a:r>
              <a:rPr lang="en-US" sz="2200" dirty="0"/>
              <a:t>A dominant feature of graphite texture is the amount of porosity</a:t>
            </a:r>
          </a:p>
          <a:p>
            <a:r>
              <a:rPr lang="en-US" sz="2200" dirty="0"/>
              <a:t>About half the total porosity is open to the surface</a:t>
            </a:r>
          </a:p>
          <a:p>
            <a:r>
              <a:rPr lang="en-US" sz="2200" dirty="0"/>
              <a:t>The formation of pores and cracks in the graphite during manufacture adds to the texture arising from grain orientation and causes anisotropy in the graphite physical properties</a:t>
            </a:r>
          </a:p>
          <a:p>
            <a:r>
              <a:rPr lang="en-US" sz="2200" dirty="0"/>
              <a:t>Three origins of porosity:</a:t>
            </a:r>
          </a:p>
          <a:p>
            <a:pPr lvl="1"/>
            <a:r>
              <a:rPr lang="en-US" sz="2200" dirty="0"/>
              <a:t>Those formed by incomplete filling of voids</a:t>
            </a:r>
          </a:p>
          <a:p>
            <a:pPr lvl="1"/>
            <a:r>
              <a:rPr lang="en-US" sz="2200" dirty="0"/>
              <a:t>Gas entrapment during pyrolysis</a:t>
            </a:r>
          </a:p>
          <a:p>
            <a:pPr lvl="1"/>
            <a:r>
              <a:rPr lang="en-US" sz="2200" dirty="0"/>
              <a:t>Thermal cracks</a:t>
            </a:r>
          </a:p>
          <a:p>
            <a:pPr lvl="1"/>
            <a:endParaRPr lang="en-US" sz="2200" dirty="0"/>
          </a:p>
          <a:p>
            <a:pPr lvl="1"/>
            <a:endParaRPr lang="en-US" sz="2200" dirty="0"/>
          </a:p>
          <a:p>
            <a:endParaRPr lang="en-US" sz="2200" dirty="0"/>
          </a:p>
        </p:txBody>
      </p:sp>
      <p:sp>
        <p:nvSpPr>
          <p:cNvPr id="5" name="Slide Number Placeholder 4">
            <a:extLst>
              <a:ext uri="{FF2B5EF4-FFF2-40B4-BE49-F238E27FC236}">
                <a16:creationId xmlns:a16="http://schemas.microsoft.com/office/drawing/2014/main" id="{44A62C58-CA4C-6942-BEFA-EDEA17FB975E}"/>
              </a:ext>
            </a:extLst>
          </p:cNvPr>
          <p:cNvSpPr>
            <a:spLocks noGrp="1"/>
          </p:cNvSpPr>
          <p:nvPr>
            <p:ph type="sldNum" sz="quarter" idx="12"/>
          </p:nvPr>
        </p:nvSpPr>
        <p:spPr/>
        <p:txBody>
          <a:bodyPr/>
          <a:lstStyle/>
          <a:p>
            <a:pPr>
              <a:defRPr/>
            </a:pPr>
            <a:fld id="{EC35E9FC-F6D5-0349-BBED-EA7D7A9BC49B}" type="slidenum">
              <a:rPr lang="en-US" smtClean="0"/>
              <a:pPr>
                <a:defRPr/>
              </a:pPr>
              <a:t>29</a:t>
            </a:fld>
            <a:endParaRPr lang="en-US"/>
          </a:p>
        </p:txBody>
      </p:sp>
      <p:pic>
        <p:nvPicPr>
          <p:cNvPr id="6" name="Content Placeholder 8">
            <a:extLst>
              <a:ext uri="{FF2B5EF4-FFF2-40B4-BE49-F238E27FC236}">
                <a16:creationId xmlns:a16="http://schemas.microsoft.com/office/drawing/2014/main" id="{DF64485B-B771-4946-A0CB-7B9DFC210107}"/>
              </a:ext>
            </a:extLst>
          </p:cNvPr>
          <p:cNvPicPr>
            <a:picLocks noGrp="1" noChangeAspect="1"/>
          </p:cNvPicPr>
          <p:nvPr>
            <p:ph sz="half" idx="2"/>
          </p:nvPr>
        </p:nvPicPr>
        <p:blipFill>
          <a:blip r:embed="rId2"/>
          <a:stretch>
            <a:fillRect/>
          </a:stretch>
        </p:blipFill>
        <p:spPr>
          <a:xfrm>
            <a:off x="7883986" y="2383634"/>
            <a:ext cx="4147074" cy="3113276"/>
          </a:xfrm>
          <a:prstGeom prst="rect">
            <a:avLst/>
          </a:prstGeom>
        </p:spPr>
      </p:pic>
    </p:spTree>
    <p:extLst>
      <p:ext uri="{BB962C8B-B14F-4D97-AF65-F5344CB8AC3E}">
        <p14:creationId xmlns:p14="http://schemas.microsoft.com/office/powerpoint/2010/main" val="35416325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D03049-4B0D-0947-9A8D-33B38D2E0C3B}"/>
              </a:ext>
            </a:extLst>
          </p:cNvPr>
          <p:cNvSpPr>
            <a:spLocks noGrp="1"/>
          </p:cNvSpPr>
          <p:nvPr>
            <p:ph type="title"/>
          </p:nvPr>
        </p:nvSpPr>
        <p:spPr/>
        <p:txBody>
          <a:bodyPr/>
          <a:lstStyle/>
          <a:p>
            <a:r>
              <a:rPr lang="en-US" dirty="0"/>
              <a:t>Low-Med T Radiation Effects in </a:t>
            </a:r>
            <a:r>
              <a:rPr lang="en-US" dirty="0" err="1"/>
              <a:t>SiC</a:t>
            </a:r>
            <a:endParaRPr lang="en-US" dirty="0"/>
          </a:p>
        </p:txBody>
      </p:sp>
      <p:sp>
        <p:nvSpPr>
          <p:cNvPr id="3" name="Content Placeholder 2">
            <a:extLst>
              <a:ext uri="{FF2B5EF4-FFF2-40B4-BE49-F238E27FC236}">
                <a16:creationId xmlns:a16="http://schemas.microsoft.com/office/drawing/2014/main" id="{3A775B20-5E00-B145-9346-A0CC7F4F2B14}"/>
              </a:ext>
            </a:extLst>
          </p:cNvPr>
          <p:cNvSpPr>
            <a:spLocks noGrp="1"/>
          </p:cNvSpPr>
          <p:nvPr>
            <p:ph sz="half" idx="1"/>
          </p:nvPr>
        </p:nvSpPr>
        <p:spPr>
          <a:xfrm>
            <a:off x="609600" y="1968503"/>
            <a:ext cx="5918476" cy="4157663"/>
          </a:xfrm>
        </p:spPr>
        <p:txBody>
          <a:bodyPr/>
          <a:lstStyle/>
          <a:p>
            <a:r>
              <a:rPr lang="en-US" sz="2000" dirty="0"/>
              <a:t>Above the critical amorphization temperature (423 K), the swelling increases logarithmically with dose until it reaches saturation</a:t>
            </a:r>
          </a:p>
          <a:p>
            <a:r>
              <a:rPr lang="en-US" sz="2000" dirty="0"/>
              <a:t>The saturation level decreases with increasing irradiation temperature</a:t>
            </a:r>
          </a:p>
          <a:p>
            <a:r>
              <a:rPr lang="en-US" sz="2000" dirty="0"/>
              <a:t>The dose exponents of swelling during the log period are often close to 2/3, in line with assumptions based on interstitial clusters</a:t>
            </a:r>
          </a:p>
          <a:p>
            <a:r>
              <a:rPr lang="en-US" sz="2000" dirty="0"/>
              <a:t>This temperature regime is referred to as the point-defect swelling regime and goes from critical amorphization temperature to about 1273 K</a:t>
            </a:r>
          </a:p>
          <a:p>
            <a:endParaRPr lang="en-US" sz="2000" dirty="0"/>
          </a:p>
          <a:p>
            <a:endParaRPr lang="en-US" sz="2000" dirty="0"/>
          </a:p>
          <a:p>
            <a:endParaRPr lang="en-US" sz="2000" dirty="0"/>
          </a:p>
        </p:txBody>
      </p:sp>
      <p:pic>
        <p:nvPicPr>
          <p:cNvPr id="4" name="Picture 3">
            <a:extLst>
              <a:ext uri="{FF2B5EF4-FFF2-40B4-BE49-F238E27FC236}">
                <a16:creationId xmlns:a16="http://schemas.microsoft.com/office/drawing/2014/main" id="{DB3629BA-C39F-114C-A1F4-094B6069E22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142997" y="4231559"/>
            <a:ext cx="4123422" cy="2626441"/>
          </a:xfrm>
          <a:prstGeom prst="rect">
            <a:avLst/>
          </a:prstGeom>
        </p:spPr>
      </p:pic>
      <p:sp>
        <p:nvSpPr>
          <p:cNvPr id="6" name="Rectangle 5">
            <a:extLst>
              <a:ext uri="{FF2B5EF4-FFF2-40B4-BE49-F238E27FC236}">
                <a16:creationId xmlns:a16="http://schemas.microsoft.com/office/drawing/2014/main" id="{6D838706-DB0E-234A-B96B-3F1CBD13DE04}"/>
              </a:ext>
            </a:extLst>
          </p:cNvPr>
          <p:cNvSpPr/>
          <p:nvPr/>
        </p:nvSpPr>
        <p:spPr>
          <a:xfrm>
            <a:off x="7400249" y="4317025"/>
            <a:ext cx="1499600" cy="415498"/>
          </a:xfrm>
          <a:prstGeom prst="rect">
            <a:avLst/>
          </a:prstGeom>
          <a:solidFill>
            <a:schemeClr val="bg1"/>
          </a:solidFill>
        </p:spPr>
        <p:txBody>
          <a:bodyPr wrap="square">
            <a:spAutoFit/>
          </a:bodyPr>
          <a:lstStyle/>
          <a:p>
            <a:pPr algn="ctr"/>
            <a:r>
              <a:rPr lang="en-US" sz="700" dirty="0" err="1">
                <a:latin typeface="Helvetica" pitchFamily="2" charset="0"/>
              </a:rPr>
              <a:t>Tirr</a:t>
            </a:r>
            <a:r>
              <a:rPr lang="en-US" sz="700" dirty="0">
                <a:latin typeface="Helvetica" pitchFamily="2" charset="0"/>
              </a:rPr>
              <a:t>=300  C, 6 dpa</a:t>
            </a:r>
          </a:p>
          <a:p>
            <a:pPr algn="ctr"/>
            <a:r>
              <a:rPr lang="en-US" sz="700" dirty="0">
                <a:latin typeface="Helvetica" pitchFamily="2" charset="0"/>
              </a:rPr>
              <a:t>Dot number density  2.2e+24m-3</a:t>
            </a:r>
          </a:p>
          <a:p>
            <a:pPr algn="ctr"/>
            <a:r>
              <a:rPr lang="en-US" sz="700" dirty="0">
                <a:latin typeface="Helvetica" pitchFamily="2" charset="0"/>
              </a:rPr>
              <a:t>Mean dot diameter=1nm</a:t>
            </a:r>
          </a:p>
        </p:txBody>
      </p:sp>
      <p:sp>
        <p:nvSpPr>
          <p:cNvPr id="7" name="Rectangle 6">
            <a:extLst>
              <a:ext uri="{FF2B5EF4-FFF2-40B4-BE49-F238E27FC236}">
                <a16:creationId xmlns:a16="http://schemas.microsoft.com/office/drawing/2014/main" id="{66BDF0EE-5997-A84F-B89C-BB0B3A75F6ED}"/>
              </a:ext>
            </a:extLst>
          </p:cNvPr>
          <p:cNvSpPr/>
          <p:nvPr/>
        </p:nvSpPr>
        <p:spPr>
          <a:xfrm>
            <a:off x="9355113" y="4317025"/>
            <a:ext cx="1751649" cy="461665"/>
          </a:xfrm>
          <a:prstGeom prst="rect">
            <a:avLst/>
          </a:prstGeom>
          <a:solidFill>
            <a:schemeClr val="bg1"/>
          </a:solidFill>
        </p:spPr>
        <p:txBody>
          <a:bodyPr wrap="square">
            <a:spAutoFit/>
          </a:bodyPr>
          <a:lstStyle/>
          <a:p>
            <a:pPr algn="ctr"/>
            <a:r>
              <a:rPr lang="en-US" sz="800" dirty="0" err="1">
                <a:latin typeface="Helvetica" pitchFamily="2" charset="0"/>
              </a:rPr>
              <a:t>Tirr</a:t>
            </a:r>
            <a:r>
              <a:rPr lang="en-US" sz="800" dirty="0">
                <a:latin typeface="Helvetica" pitchFamily="2" charset="0"/>
              </a:rPr>
              <a:t>= 800  C, 7.7 dpa</a:t>
            </a:r>
          </a:p>
          <a:p>
            <a:pPr algn="ctr"/>
            <a:r>
              <a:rPr lang="en-US" sz="800" dirty="0">
                <a:latin typeface="Helvetica" pitchFamily="2" charset="0"/>
              </a:rPr>
              <a:t>Loop number density  3.3e+23m-3</a:t>
            </a:r>
          </a:p>
          <a:p>
            <a:pPr algn="ctr"/>
            <a:r>
              <a:rPr lang="en-US" sz="800" dirty="0">
                <a:latin typeface="Helvetica" pitchFamily="2" charset="0"/>
              </a:rPr>
              <a:t>Mean loop diameter = 3.0 nm</a:t>
            </a:r>
          </a:p>
        </p:txBody>
      </p:sp>
      <p:pic>
        <p:nvPicPr>
          <p:cNvPr id="10" name="Content Placeholder 4">
            <a:extLst>
              <a:ext uri="{FF2B5EF4-FFF2-40B4-BE49-F238E27FC236}">
                <a16:creationId xmlns:a16="http://schemas.microsoft.com/office/drawing/2014/main" id="{604D0E9E-B234-7346-84D8-32C772AD761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auto">
          <a:xfrm>
            <a:off x="7616954" y="1703255"/>
            <a:ext cx="2872605" cy="252830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pic>
      <p:sp>
        <p:nvSpPr>
          <p:cNvPr id="11" name="Slide Number Placeholder 10">
            <a:extLst>
              <a:ext uri="{FF2B5EF4-FFF2-40B4-BE49-F238E27FC236}">
                <a16:creationId xmlns:a16="http://schemas.microsoft.com/office/drawing/2014/main" id="{857752AB-4E91-654B-9BEA-04BA868B82CC}"/>
              </a:ext>
            </a:extLst>
          </p:cNvPr>
          <p:cNvSpPr>
            <a:spLocks noGrp="1"/>
          </p:cNvSpPr>
          <p:nvPr>
            <p:ph type="sldNum" sz="quarter" idx="12"/>
          </p:nvPr>
        </p:nvSpPr>
        <p:spPr/>
        <p:txBody>
          <a:bodyPr/>
          <a:lstStyle/>
          <a:p>
            <a:pPr>
              <a:defRPr/>
            </a:pPr>
            <a:fld id="{EC35E9FC-F6D5-0349-BBED-EA7D7A9BC49B}" type="slidenum">
              <a:rPr lang="en-US" smtClean="0"/>
              <a:pPr>
                <a:defRPr/>
              </a:pPr>
              <a:t>3</a:t>
            </a:fld>
            <a:endParaRPr lang="en-US"/>
          </a:p>
        </p:txBody>
      </p:sp>
    </p:spTree>
    <p:extLst>
      <p:ext uri="{BB962C8B-B14F-4D97-AF65-F5344CB8AC3E}">
        <p14:creationId xmlns:p14="http://schemas.microsoft.com/office/powerpoint/2010/main" val="393710475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FCB127-6272-514A-97CE-21AC2C24E9BD}"/>
              </a:ext>
            </a:extLst>
          </p:cNvPr>
          <p:cNvSpPr>
            <a:spLocks noGrp="1"/>
          </p:cNvSpPr>
          <p:nvPr>
            <p:ph type="title"/>
          </p:nvPr>
        </p:nvSpPr>
        <p:spPr/>
        <p:txBody>
          <a:bodyPr/>
          <a:lstStyle/>
          <a:p>
            <a:r>
              <a:rPr lang="en-US" dirty="0"/>
              <a:t>RADIATION EFFECTS IN GRAPHITE</a:t>
            </a:r>
          </a:p>
        </p:txBody>
      </p:sp>
      <p:sp>
        <p:nvSpPr>
          <p:cNvPr id="3" name="Slide Number Placeholder 2">
            <a:extLst>
              <a:ext uri="{FF2B5EF4-FFF2-40B4-BE49-F238E27FC236}">
                <a16:creationId xmlns:a16="http://schemas.microsoft.com/office/drawing/2014/main" id="{92294122-7BB9-1644-86BE-EE21060E4A90}"/>
              </a:ext>
            </a:extLst>
          </p:cNvPr>
          <p:cNvSpPr>
            <a:spLocks noGrp="1"/>
          </p:cNvSpPr>
          <p:nvPr>
            <p:ph type="sldNum" sz="quarter" idx="12"/>
          </p:nvPr>
        </p:nvSpPr>
        <p:spPr/>
        <p:txBody>
          <a:bodyPr/>
          <a:lstStyle/>
          <a:p>
            <a:pPr>
              <a:defRPr/>
            </a:pPr>
            <a:fld id="{C2AB7D4D-4E81-5B40-91F6-CF14C25F8623}" type="slidenum">
              <a:rPr lang="en-US" smtClean="0"/>
              <a:pPr>
                <a:defRPr/>
              </a:pPr>
              <a:t>30</a:t>
            </a:fld>
            <a:endParaRPr lang="en-US"/>
          </a:p>
        </p:txBody>
      </p:sp>
    </p:spTree>
    <p:extLst>
      <p:ext uri="{BB962C8B-B14F-4D97-AF65-F5344CB8AC3E}">
        <p14:creationId xmlns:p14="http://schemas.microsoft.com/office/powerpoint/2010/main" val="29684171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2EDF0-99C9-A74B-9FB0-4F65ED39B3B5}"/>
              </a:ext>
            </a:extLst>
          </p:cNvPr>
          <p:cNvSpPr>
            <a:spLocks noGrp="1"/>
          </p:cNvSpPr>
          <p:nvPr>
            <p:ph type="title"/>
          </p:nvPr>
        </p:nvSpPr>
        <p:spPr/>
        <p:txBody>
          <a:bodyPr/>
          <a:lstStyle/>
          <a:p>
            <a:r>
              <a:rPr lang="en-US" dirty="0"/>
              <a:t>Graphite Shrinkage</a:t>
            </a:r>
          </a:p>
        </p:txBody>
      </p:sp>
      <p:sp>
        <p:nvSpPr>
          <p:cNvPr id="3" name="Content Placeholder 2">
            <a:extLst>
              <a:ext uri="{FF2B5EF4-FFF2-40B4-BE49-F238E27FC236}">
                <a16:creationId xmlns:a16="http://schemas.microsoft.com/office/drawing/2014/main" id="{83003294-2E35-604D-B71F-DBB1DC21ADEA}"/>
              </a:ext>
            </a:extLst>
          </p:cNvPr>
          <p:cNvSpPr>
            <a:spLocks noGrp="1"/>
          </p:cNvSpPr>
          <p:nvPr>
            <p:ph sz="half" idx="1"/>
          </p:nvPr>
        </p:nvSpPr>
        <p:spPr>
          <a:xfrm>
            <a:off x="609600" y="1968503"/>
            <a:ext cx="6350598" cy="4157663"/>
          </a:xfrm>
        </p:spPr>
        <p:txBody>
          <a:bodyPr/>
          <a:lstStyle/>
          <a:p>
            <a:r>
              <a:rPr lang="en-US" sz="2000" dirty="0"/>
              <a:t>When graphite components are irradiated in a reactor, significant changes to their dimensions and properties occur</a:t>
            </a:r>
          </a:p>
          <a:p>
            <a:r>
              <a:rPr lang="en-US" sz="2000" dirty="0"/>
              <a:t>The unit of irradiation exposure EDND used in the figures is particular to nuclear graphite technology</a:t>
            </a:r>
          </a:p>
          <a:p>
            <a:r>
              <a:rPr lang="en-US" sz="2000" dirty="0"/>
              <a:t>EDND = Equivalent DIDO Nickel Dose </a:t>
            </a:r>
          </a:p>
          <a:p>
            <a:r>
              <a:rPr lang="en-US" sz="2000" dirty="0"/>
              <a:t>EDNF = Equivalent DIDO Nickel Flux</a:t>
            </a:r>
          </a:p>
          <a:p>
            <a:r>
              <a:rPr lang="en-US" sz="2000" dirty="0"/>
              <a:t>They are based upon the equivalent nickel activation in the DIDO reactor</a:t>
            </a:r>
          </a:p>
          <a:p>
            <a:endParaRPr lang="en-US" sz="2000" dirty="0"/>
          </a:p>
          <a:p>
            <a:endParaRPr lang="en-US" sz="2000" dirty="0"/>
          </a:p>
          <a:p>
            <a:endParaRPr lang="en-US" sz="2000" dirty="0"/>
          </a:p>
          <a:p>
            <a:endParaRPr lang="en-US" sz="2000" dirty="0"/>
          </a:p>
          <a:p>
            <a:endParaRPr lang="en-US" sz="2000" dirty="0"/>
          </a:p>
          <a:p>
            <a:endParaRPr lang="en-US" sz="2000" dirty="0"/>
          </a:p>
        </p:txBody>
      </p:sp>
      <p:pic>
        <p:nvPicPr>
          <p:cNvPr id="12" name="Picture 11">
            <a:extLst>
              <a:ext uri="{FF2B5EF4-FFF2-40B4-BE49-F238E27FC236}">
                <a16:creationId xmlns:a16="http://schemas.microsoft.com/office/drawing/2014/main" id="{FDAACC0A-1382-D844-88C2-AAB48FB3A739}"/>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7213600" y="4359214"/>
            <a:ext cx="3414956" cy="2322348"/>
          </a:xfrm>
          <a:prstGeom prst="rect">
            <a:avLst/>
          </a:prstGeom>
        </p:spPr>
      </p:pic>
      <p:pic>
        <p:nvPicPr>
          <p:cNvPr id="13" name="Content Placeholder 12">
            <a:extLst>
              <a:ext uri="{FF2B5EF4-FFF2-40B4-BE49-F238E27FC236}">
                <a16:creationId xmlns:a16="http://schemas.microsoft.com/office/drawing/2014/main" id="{71B2C9C6-EB1B-7341-A268-24F92404C3C5}"/>
              </a:ext>
            </a:extLst>
          </p:cNvPr>
          <p:cNvPicPr>
            <a:picLocks noGrp="1" noChangeAspect="1"/>
          </p:cNvPicPr>
          <p:nvPr>
            <p:ph sz="half" idx="2"/>
          </p:nvPr>
        </p:nvPicPr>
        <p:blipFill rotWithShape="1">
          <a:blip r:embed="rId3" cstate="email">
            <a:extLst>
              <a:ext uri="{28A0092B-C50C-407E-A947-70E740481C1C}">
                <a14:useLocalDpi xmlns:a14="http://schemas.microsoft.com/office/drawing/2010/main"/>
              </a:ext>
            </a:extLst>
          </a:blip>
          <a:srcRect/>
          <a:stretch/>
        </p:blipFill>
        <p:spPr>
          <a:xfrm>
            <a:off x="7213600" y="1925468"/>
            <a:ext cx="3634632" cy="2390714"/>
          </a:xfrm>
          <a:prstGeom prst="rect">
            <a:avLst/>
          </a:prstGeom>
        </p:spPr>
      </p:pic>
      <p:pic>
        <p:nvPicPr>
          <p:cNvPr id="4" name="Picture 3">
            <a:extLst>
              <a:ext uri="{FF2B5EF4-FFF2-40B4-BE49-F238E27FC236}">
                <a16:creationId xmlns:a16="http://schemas.microsoft.com/office/drawing/2014/main" id="{7B84BFBE-DA8C-1946-B82B-941A06BDB186}"/>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237394" y="5171770"/>
            <a:ext cx="2260600" cy="685800"/>
          </a:xfrm>
          <a:prstGeom prst="rect">
            <a:avLst/>
          </a:prstGeom>
        </p:spPr>
      </p:pic>
      <p:sp>
        <p:nvSpPr>
          <p:cNvPr id="5" name="Slide Number Placeholder 4">
            <a:extLst>
              <a:ext uri="{FF2B5EF4-FFF2-40B4-BE49-F238E27FC236}">
                <a16:creationId xmlns:a16="http://schemas.microsoft.com/office/drawing/2014/main" id="{71CDF259-68A0-0D48-912C-85F83C5B638D}"/>
              </a:ext>
            </a:extLst>
          </p:cNvPr>
          <p:cNvSpPr>
            <a:spLocks noGrp="1"/>
          </p:cNvSpPr>
          <p:nvPr>
            <p:ph type="sldNum" sz="quarter" idx="12"/>
          </p:nvPr>
        </p:nvSpPr>
        <p:spPr/>
        <p:txBody>
          <a:bodyPr/>
          <a:lstStyle/>
          <a:p>
            <a:pPr>
              <a:defRPr/>
            </a:pPr>
            <a:fld id="{EC35E9FC-F6D5-0349-BBED-EA7D7A9BC49B}" type="slidenum">
              <a:rPr lang="en-US" smtClean="0"/>
              <a:pPr>
                <a:defRPr/>
              </a:pPr>
              <a:t>31</a:t>
            </a:fld>
            <a:endParaRPr lang="en-US"/>
          </a:p>
        </p:txBody>
      </p:sp>
      <p:pic>
        <p:nvPicPr>
          <p:cNvPr id="6" name="Picture 5">
            <a:extLst>
              <a:ext uri="{FF2B5EF4-FFF2-40B4-BE49-F238E27FC236}">
                <a16:creationId xmlns:a16="http://schemas.microsoft.com/office/drawing/2014/main" id="{E5260261-BE16-EC48-8381-F1D843C3CE79}"/>
              </a:ext>
            </a:extLst>
          </p:cNvPr>
          <p:cNvPicPr>
            <a:picLocks noChangeAspect="1"/>
          </p:cNvPicPr>
          <p:nvPr/>
        </p:nvPicPr>
        <p:blipFill>
          <a:blip r:embed="rId5"/>
          <a:stretch>
            <a:fillRect/>
          </a:stretch>
        </p:blipFill>
        <p:spPr>
          <a:xfrm>
            <a:off x="1930343" y="5311470"/>
            <a:ext cx="1447800" cy="406400"/>
          </a:xfrm>
          <a:prstGeom prst="rect">
            <a:avLst/>
          </a:prstGeom>
        </p:spPr>
      </p:pic>
    </p:spTree>
    <p:extLst>
      <p:ext uri="{BB962C8B-B14F-4D97-AF65-F5344CB8AC3E}">
        <p14:creationId xmlns:p14="http://schemas.microsoft.com/office/powerpoint/2010/main" val="75862417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2EDF0-99C9-A74B-9FB0-4F65ED39B3B5}"/>
              </a:ext>
            </a:extLst>
          </p:cNvPr>
          <p:cNvSpPr>
            <a:spLocks noGrp="1"/>
          </p:cNvSpPr>
          <p:nvPr>
            <p:ph type="title"/>
          </p:nvPr>
        </p:nvSpPr>
        <p:spPr/>
        <p:txBody>
          <a:bodyPr/>
          <a:lstStyle/>
          <a:p>
            <a:r>
              <a:rPr lang="en-US" dirty="0"/>
              <a:t>Graphite Shrinkage</a:t>
            </a:r>
          </a:p>
        </p:txBody>
      </p:sp>
      <p:sp>
        <p:nvSpPr>
          <p:cNvPr id="3" name="Content Placeholder 2">
            <a:extLst>
              <a:ext uri="{FF2B5EF4-FFF2-40B4-BE49-F238E27FC236}">
                <a16:creationId xmlns:a16="http://schemas.microsoft.com/office/drawing/2014/main" id="{83003294-2E35-604D-B71F-DBB1DC21ADEA}"/>
              </a:ext>
            </a:extLst>
          </p:cNvPr>
          <p:cNvSpPr>
            <a:spLocks noGrp="1"/>
          </p:cNvSpPr>
          <p:nvPr>
            <p:ph sz="half" idx="1"/>
          </p:nvPr>
        </p:nvSpPr>
        <p:spPr>
          <a:xfrm>
            <a:off x="609600" y="1968503"/>
            <a:ext cx="6350598" cy="4157663"/>
          </a:xfrm>
        </p:spPr>
        <p:txBody>
          <a:bodyPr/>
          <a:lstStyle/>
          <a:p>
            <a:r>
              <a:rPr lang="en-US" sz="2000" dirty="0"/>
              <a:t>Graphite typically shrinks with age until a point is reached where the shrinkage stops, and the graphite starts to swell</a:t>
            </a:r>
          </a:p>
          <a:p>
            <a:r>
              <a:rPr lang="en-US" sz="2000" dirty="0"/>
              <a:t>This change from shrinkage to swelling is known as "turnaround”</a:t>
            </a:r>
          </a:p>
          <a:p>
            <a:r>
              <a:rPr lang="en-US" sz="2000" dirty="0"/>
              <a:t>Due to the manufacturing process of nuclear graphite, the graphite component has a much lower density than may be expected (1.7-1.9 g/cm3) compared with 2.2.6 g/cm3 for pure graphite crystals</a:t>
            </a:r>
          </a:p>
          <a:p>
            <a:r>
              <a:rPr lang="en-US" sz="2000" dirty="0"/>
              <a:t>The original state of the graphite, and the particular radiation defects in graphite, govern this fluence-dependent behavior</a:t>
            </a:r>
          </a:p>
          <a:p>
            <a:endParaRPr lang="en-US" sz="2000" dirty="0"/>
          </a:p>
          <a:p>
            <a:endParaRPr lang="en-US" sz="2000" dirty="0"/>
          </a:p>
          <a:p>
            <a:endParaRPr lang="en-US" sz="2000" dirty="0"/>
          </a:p>
          <a:p>
            <a:endParaRPr lang="en-US" sz="2000" dirty="0"/>
          </a:p>
        </p:txBody>
      </p:sp>
      <p:pic>
        <p:nvPicPr>
          <p:cNvPr id="12" name="Picture 11">
            <a:extLst>
              <a:ext uri="{FF2B5EF4-FFF2-40B4-BE49-F238E27FC236}">
                <a16:creationId xmlns:a16="http://schemas.microsoft.com/office/drawing/2014/main" id="{FDAACC0A-1382-D844-88C2-AAB48FB3A739}"/>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7213600" y="4359214"/>
            <a:ext cx="3414956" cy="2322348"/>
          </a:xfrm>
          <a:prstGeom prst="rect">
            <a:avLst/>
          </a:prstGeom>
        </p:spPr>
      </p:pic>
      <p:pic>
        <p:nvPicPr>
          <p:cNvPr id="13" name="Content Placeholder 12">
            <a:extLst>
              <a:ext uri="{FF2B5EF4-FFF2-40B4-BE49-F238E27FC236}">
                <a16:creationId xmlns:a16="http://schemas.microsoft.com/office/drawing/2014/main" id="{71B2C9C6-EB1B-7341-A268-24F92404C3C5}"/>
              </a:ext>
            </a:extLst>
          </p:cNvPr>
          <p:cNvPicPr>
            <a:picLocks noGrp="1" noChangeAspect="1"/>
          </p:cNvPicPr>
          <p:nvPr>
            <p:ph sz="half" idx="2"/>
          </p:nvPr>
        </p:nvPicPr>
        <p:blipFill rotWithShape="1">
          <a:blip r:embed="rId3" cstate="email">
            <a:extLst>
              <a:ext uri="{28A0092B-C50C-407E-A947-70E740481C1C}">
                <a14:useLocalDpi xmlns:a14="http://schemas.microsoft.com/office/drawing/2010/main"/>
              </a:ext>
            </a:extLst>
          </a:blip>
          <a:srcRect/>
          <a:stretch/>
        </p:blipFill>
        <p:spPr>
          <a:xfrm>
            <a:off x="7213600" y="1925468"/>
            <a:ext cx="3634632" cy="2390714"/>
          </a:xfrm>
          <a:prstGeom prst="rect">
            <a:avLst/>
          </a:prstGeom>
        </p:spPr>
      </p:pic>
      <p:sp>
        <p:nvSpPr>
          <p:cNvPr id="4" name="Slide Number Placeholder 3">
            <a:extLst>
              <a:ext uri="{FF2B5EF4-FFF2-40B4-BE49-F238E27FC236}">
                <a16:creationId xmlns:a16="http://schemas.microsoft.com/office/drawing/2014/main" id="{05D93974-879A-8D48-83D2-7B57A7F8E6DF}"/>
              </a:ext>
            </a:extLst>
          </p:cNvPr>
          <p:cNvSpPr>
            <a:spLocks noGrp="1"/>
          </p:cNvSpPr>
          <p:nvPr>
            <p:ph type="sldNum" sz="quarter" idx="12"/>
          </p:nvPr>
        </p:nvSpPr>
        <p:spPr/>
        <p:txBody>
          <a:bodyPr/>
          <a:lstStyle/>
          <a:p>
            <a:pPr>
              <a:defRPr/>
            </a:pPr>
            <a:fld id="{EC35E9FC-F6D5-0349-BBED-EA7D7A9BC49B}" type="slidenum">
              <a:rPr lang="en-US" smtClean="0"/>
              <a:pPr>
                <a:defRPr/>
              </a:pPr>
              <a:t>32</a:t>
            </a:fld>
            <a:endParaRPr lang="en-US"/>
          </a:p>
        </p:txBody>
      </p:sp>
    </p:spTree>
    <p:extLst>
      <p:ext uri="{BB962C8B-B14F-4D97-AF65-F5344CB8AC3E}">
        <p14:creationId xmlns:p14="http://schemas.microsoft.com/office/powerpoint/2010/main" val="336591446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911E5C-FC6A-604F-BF88-363B16E2BB27}"/>
              </a:ext>
            </a:extLst>
          </p:cNvPr>
          <p:cNvSpPr>
            <a:spLocks noGrp="1"/>
          </p:cNvSpPr>
          <p:nvPr>
            <p:ph type="title"/>
          </p:nvPr>
        </p:nvSpPr>
        <p:spPr/>
        <p:txBody>
          <a:bodyPr/>
          <a:lstStyle/>
          <a:p>
            <a:r>
              <a:rPr lang="en-US" dirty="0"/>
              <a:t>Graphite Dimensional Change</a:t>
            </a:r>
          </a:p>
        </p:txBody>
      </p:sp>
      <p:sp>
        <p:nvSpPr>
          <p:cNvPr id="3" name="Content Placeholder 2">
            <a:extLst>
              <a:ext uri="{FF2B5EF4-FFF2-40B4-BE49-F238E27FC236}">
                <a16:creationId xmlns:a16="http://schemas.microsoft.com/office/drawing/2014/main" id="{1823F0CA-D662-FB4B-82D6-ED2E7356431D}"/>
              </a:ext>
            </a:extLst>
          </p:cNvPr>
          <p:cNvSpPr>
            <a:spLocks noGrp="1"/>
          </p:cNvSpPr>
          <p:nvPr>
            <p:ph sz="half" idx="1"/>
          </p:nvPr>
        </p:nvSpPr>
        <p:spPr>
          <a:xfrm>
            <a:off x="609599" y="1968503"/>
            <a:ext cx="5812715" cy="4157663"/>
          </a:xfrm>
        </p:spPr>
        <p:txBody>
          <a:bodyPr/>
          <a:lstStyle/>
          <a:p>
            <a:r>
              <a:rPr lang="en-US" sz="2000" dirty="0"/>
              <a:t>Dimensional change data obtained on AGR graphite samples are shown in figure</a:t>
            </a:r>
          </a:p>
          <a:p>
            <a:r>
              <a:rPr lang="en-US" sz="2000" dirty="0"/>
              <a:t>The higher the temperature the sooner ‘turnaround’ from shrinkage to swelling occurs</a:t>
            </a:r>
          </a:p>
          <a:p>
            <a:r>
              <a:rPr lang="en-US" sz="2000" dirty="0"/>
              <a:t>This behavior is typical for most semi-isotropic, medium and fine-grained graphite grades, although the magnitude of the changes varies from grade to grade</a:t>
            </a:r>
          </a:p>
          <a:p>
            <a:r>
              <a:rPr lang="en-US" sz="2000" dirty="0"/>
              <a:t>Nuclear graphite, such as </a:t>
            </a:r>
            <a:r>
              <a:rPr lang="en-US" sz="2000" dirty="0" err="1"/>
              <a:t>Glisocarbon</a:t>
            </a:r>
            <a:r>
              <a:rPr lang="en-US" sz="2000" dirty="0"/>
              <a:t>, is semi-isotropic</a:t>
            </a:r>
          </a:p>
          <a:p>
            <a:r>
              <a:rPr lang="en-US" sz="2000" dirty="0"/>
              <a:t>Anisotropic graphite can display significantly different irradiation behavior</a:t>
            </a:r>
          </a:p>
          <a:p>
            <a:endParaRPr lang="en-US" sz="2000" dirty="0"/>
          </a:p>
        </p:txBody>
      </p:sp>
      <p:pic>
        <p:nvPicPr>
          <p:cNvPr id="5" name="Content Placeholder 4">
            <a:extLst>
              <a:ext uri="{FF2B5EF4-FFF2-40B4-BE49-F238E27FC236}">
                <a16:creationId xmlns:a16="http://schemas.microsoft.com/office/drawing/2014/main" id="{DEC56998-9EB4-2849-9DA6-B6E540EC2DD7}"/>
              </a:ext>
            </a:extLst>
          </p:cNvPr>
          <p:cNvPicPr>
            <a:picLocks noGrp="1" noChangeAspect="1"/>
          </p:cNvPicPr>
          <p:nvPr>
            <p:ph sz="half" idx="2"/>
          </p:nvPr>
        </p:nvPicPr>
        <p:blipFill>
          <a:blip r:embed="rId2" cstate="email">
            <a:extLst>
              <a:ext uri="{28A0092B-C50C-407E-A947-70E740481C1C}">
                <a14:useLocalDpi xmlns:a14="http://schemas.microsoft.com/office/drawing/2010/main"/>
              </a:ext>
            </a:extLst>
          </a:blip>
          <a:stretch>
            <a:fillRect/>
          </a:stretch>
        </p:blipFill>
        <p:spPr>
          <a:xfrm>
            <a:off x="6842955" y="2420444"/>
            <a:ext cx="4888857" cy="2939831"/>
          </a:xfrm>
          <a:prstGeom prst="rect">
            <a:avLst/>
          </a:prstGeom>
        </p:spPr>
      </p:pic>
      <p:sp>
        <p:nvSpPr>
          <p:cNvPr id="4" name="Slide Number Placeholder 3">
            <a:extLst>
              <a:ext uri="{FF2B5EF4-FFF2-40B4-BE49-F238E27FC236}">
                <a16:creationId xmlns:a16="http://schemas.microsoft.com/office/drawing/2014/main" id="{D83EC8E6-CEA5-9C4C-BA2B-865331BB5D05}"/>
              </a:ext>
            </a:extLst>
          </p:cNvPr>
          <p:cNvSpPr>
            <a:spLocks noGrp="1"/>
          </p:cNvSpPr>
          <p:nvPr>
            <p:ph type="sldNum" sz="quarter" idx="12"/>
          </p:nvPr>
        </p:nvSpPr>
        <p:spPr/>
        <p:txBody>
          <a:bodyPr/>
          <a:lstStyle/>
          <a:p>
            <a:pPr>
              <a:defRPr/>
            </a:pPr>
            <a:fld id="{EC35E9FC-F6D5-0349-BBED-EA7D7A9BC49B}" type="slidenum">
              <a:rPr lang="en-US" smtClean="0"/>
              <a:pPr>
                <a:defRPr/>
              </a:pPr>
              <a:t>33</a:t>
            </a:fld>
            <a:endParaRPr lang="en-US"/>
          </a:p>
        </p:txBody>
      </p:sp>
    </p:spTree>
    <p:extLst>
      <p:ext uri="{BB962C8B-B14F-4D97-AF65-F5344CB8AC3E}">
        <p14:creationId xmlns:p14="http://schemas.microsoft.com/office/powerpoint/2010/main" val="290699509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4432D-2BE7-1146-8D26-7940FE36C43D}"/>
              </a:ext>
            </a:extLst>
          </p:cNvPr>
          <p:cNvSpPr>
            <a:spLocks noGrp="1"/>
          </p:cNvSpPr>
          <p:nvPr>
            <p:ph type="title"/>
          </p:nvPr>
        </p:nvSpPr>
        <p:spPr/>
        <p:txBody>
          <a:bodyPr/>
          <a:lstStyle/>
          <a:p>
            <a:r>
              <a:rPr lang="en-US" dirty="0"/>
              <a:t>Interstitials in Graphite</a:t>
            </a:r>
          </a:p>
        </p:txBody>
      </p:sp>
      <p:sp>
        <p:nvSpPr>
          <p:cNvPr id="3" name="Content Placeholder 2">
            <a:extLst>
              <a:ext uri="{FF2B5EF4-FFF2-40B4-BE49-F238E27FC236}">
                <a16:creationId xmlns:a16="http://schemas.microsoft.com/office/drawing/2014/main" id="{C6FFB0D5-E317-DB4C-B577-18052EBA0AF6}"/>
              </a:ext>
            </a:extLst>
          </p:cNvPr>
          <p:cNvSpPr>
            <a:spLocks noGrp="1"/>
          </p:cNvSpPr>
          <p:nvPr>
            <p:ph sz="half" idx="1"/>
          </p:nvPr>
        </p:nvSpPr>
        <p:spPr>
          <a:xfrm>
            <a:off x="609600" y="1968503"/>
            <a:ext cx="5673155" cy="4157663"/>
          </a:xfrm>
        </p:spPr>
        <p:txBody>
          <a:bodyPr/>
          <a:lstStyle/>
          <a:p>
            <a:r>
              <a:rPr lang="en-US" sz="2200" dirty="0"/>
              <a:t>The interstitial atom prefers to form a bridge-like structure on the graphene surface</a:t>
            </a:r>
          </a:p>
          <a:p>
            <a:r>
              <a:rPr lang="en-US" sz="2200" dirty="0"/>
              <a:t>Repelling the two graphene sheets increases </a:t>
            </a:r>
            <a:r>
              <a:rPr lang="en-US" sz="2200" i="1" dirty="0"/>
              <a:t>c</a:t>
            </a:r>
            <a:r>
              <a:rPr lang="en-US" sz="2200" dirty="0"/>
              <a:t>, yielding a corresponding contraction in </a:t>
            </a:r>
            <a:r>
              <a:rPr lang="en-US" sz="2200" i="1" dirty="0"/>
              <a:t>a</a:t>
            </a:r>
          </a:p>
          <a:p>
            <a:r>
              <a:rPr lang="en-US" sz="2200" dirty="0"/>
              <a:t>Vacancies shrink the basal plane, further reducing </a:t>
            </a:r>
            <a:r>
              <a:rPr lang="en-US" sz="2200" i="1" dirty="0"/>
              <a:t>a</a:t>
            </a:r>
          </a:p>
          <a:p>
            <a:r>
              <a:rPr lang="en-US" sz="2200" dirty="0"/>
              <a:t>Turnaround occurs when the matrix can no longer accommodate the defect-induced dimensional change</a:t>
            </a:r>
          </a:p>
          <a:p>
            <a:endParaRPr lang="en-US" sz="2200" dirty="0"/>
          </a:p>
          <a:p>
            <a:endParaRPr lang="en-US" sz="2200" dirty="0"/>
          </a:p>
        </p:txBody>
      </p:sp>
      <p:pic>
        <p:nvPicPr>
          <p:cNvPr id="7" name="Picture 6">
            <a:extLst>
              <a:ext uri="{FF2B5EF4-FFF2-40B4-BE49-F238E27FC236}">
                <a16:creationId xmlns:a16="http://schemas.microsoft.com/office/drawing/2014/main" id="{F648E3BF-F589-EA41-A0FF-6B7DEAF24D23}"/>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6288383" y="2238783"/>
            <a:ext cx="2703610" cy="1322917"/>
          </a:xfrm>
          <a:prstGeom prst="rect">
            <a:avLst/>
          </a:prstGeom>
        </p:spPr>
      </p:pic>
      <p:sp>
        <p:nvSpPr>
          <p:cNvPr id="4" name="Slide Number Placeholder 3">
            <a:extLst>
              <a:ext uri="{FF2B5EF4-FFF2-40B4-BE49-F238E27FC236}">
                <a16:creationId xmlns:a16="http://schemas.microsoft.com/office/drawing/2014/main" id="{84BA2553-D263-6E49-87D2-AE7148064574}"/>
              </a:ext>
            </a:extLst>
          </p:cNvPr>
          <p:cNvSpPr>
            <a:spLocks noGrp="1"/>
          </p:cNvSpPr>
          <p:nvPr>
            <p:ph type="sldNum" sz="quarter" idx="12"/>
          </p:nvPr>
        </p:nvSpPr>
        <p:spPr/>
        <p:txBody>
          <a:bodyPr/>
          <a:lstStyle/>
          <a:p>
            <a:pPr>
              <a:defRPr/>
            </a:pPr>
            <a:fld id="{EC35E9FC-F6D5-0349-BBED-EA7D7A9BC49B}" type="slidenum">
              <a:rPr lang="en-US" smtClean="0"/>
              <a:pPr>
                <a:defRPr/>
              </a:pPr>
              <a:t>34</a:t>
            </a:fld>
            <a:endParaRPr lang="en-US"/>
          </a:p>
        </p:txBody>
      </p:sp>
      <p:pic>
        <p:nvPicPr>
          <p:cNvPr id="10" name="Content Placeholder 9">
            <a:extLst>
              <a:ext uri="{FF2B5EF4-FFF2-40B4-BE49-F238E27FC236}">
                <a16:creationId xmlns:a16="http://schemas.microsoft.com/office/drawing/2014/main" id="{B0FFA22C-BC95-5840-9ABE-FA443EDFF793}"/>
              </a:ext>
            </a:extLst>
          </p:cNvPr>
          <p:cNvPicPr>
            <a:picLocks noGrp="1" noChangeAspect="1"/>
          </p:cNvPicPr>
          <p:nvPr>
            <p:ph sz="half" idx="2"/>
          </p:nvPr>
        </p:nvPicPr>
        <p:blipFill>
          <a:blip r:embed="rId3"/>
          <a:stretch>
            <a:fillRect/>
          </a:stretch>
        </p:blipFill>
        <p:spPr>
          <a:xfrm>
            <a:off x="6197602" y="3738413"/>
            <a:ext cx="5384800" cy="2441226"/>
          </a:xfrm>
          <a:prstGeom prst="rect">
            <a:avLst/>
          </a:prstGeom>
        </p:spPr>
      </p:pic>
      <p:pic>
        <p:nvPicPr>
          <p:cNvPr id="11" name="Content Placeholder 5">
            <a:extLst>
              <a:ext uri="{FF2B5EF4-FFF2-40B4-BE49-F238E27FC236}">
                <a16:creationId xmlns:a16="http://schemas.microsoft.com/office/drawing/2014/main" id="{4BDB920F-19EE-CA4A-AA3B-FF89C8399ABF}"/>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bwMode="auto">
          <a:xfrm>
            <a:off x="8997621" y="1787153"/>
            <a:ext cx="2878762" cy="20323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pic>
    </p:spTree>
    <p:extLst>
      <p:ext uri="{BB962C8B-B14F-4D97-AF65-F5344CB8AC3E}">
        <p14:creationId xmlns:p14="http://schemas.microsoft.com/office/powerpoint/2010/main" val="156935422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693B70-18CE-9442-825C-EFD77FB9CB97}"/>
              </a:ext>
            </a:extLst>
          </p:cNvPr>
          <p:cNvSpPr>
            <a:spLocks noGrp="1"/>
          </p:cNvSpPr>
          <p:nvPr>
            <p:ph type="title"/>
          </p:nvPr>
        </p:nvSpPr>
        <p:spPr/>
        <p:txBody>
          <a:bodyPr/>
          <a:lstStyle/>
          <a:p>
            <a:r>
              <a:rPr lang="en-US" dirty="0"/>
              <a:t>Graphite Shrinkage</a:t>
            </a:r>
          </a:p>
        </p:txBody>
      </p:sp>
      <p:sp>
        <p:nvSpPr>
          <p:cNvPr id="3" name="Content Placeholder 2">
            <a:extLst>
              <a:ext uri="{FF2B5EF4-FFF2-40B4-BE49-F238E27FC236}">
                <a16:creationId xmlns:a16="http://schemas.microsoft.com/office/drawing/2014/main" id="{0B723F4E-44DD-4A4B-8B40-3D8F8549E12A}"/>
              </a:ext>
            </a:extLst>
          </p:cNvPr>
          <p:cNvSpPr>
            <a:spLocks noGrp="1"/>
          </p:cNvSpPr>
          <p:nvPr>
            <p:ph sz="half" idx="1"/>
          </p:nvPr>
        </p:nvSpPr>
        <p:spPr>
          <a:xfrm>
            <a:off x="609599" y="1968503"/>
            <a:ext cx="7522023" cy="4157663"/>
          </a:xfrm>
        </p:spPr>
        <p:txBody>
          <a:bodyPr/>
          <a:lstStyle/>
          <a:p>
            <a:r>
              <a:rPr lang="en-US" sz="2000" dirty="0"/>
              <a:t>Nuclear graphite possess a polycrystalline structure, usually with significant texture resulting from the method of forming during manufacture </a:t>
            </a:r>
          </a:p>
          <a:p>
            <a:r>
              <a:rPr lang="en-US" sz="2000" dirty="0"/>
              <a:t>Thermal shrinkage cracks that occur during manufacture and that are preferentially aligned in the crystallographic a-direction will initially accommodate the c-direction expansion</a:t>
            </a:r>
          </a:p>
          <a:p>
            <a:r>
              <a:rPr lang="en-US" sz="2000" dirty="0"/>
              <a:t>So </a:t>
            </a:r>
            <a:r>
              <a:rPr lang="en-US" sz="2000" i="1" dirty="0"/>
              <a:t>a </a:t>
            </a:r>
            <a:r>
              <a:rPr lang="en-US" sz="2000" dirty="0"/>
              <a:t>direction contraction will be observed, and graphite thus undergoes net volume shrinkage</a:t>
            </a:r>
          </a:p>
          <a:p>
            <a:r>
              <a:rPr lang="en-US" sz="2000" dirty="0"/>
              <a:t>With increasing neutron dose (displacements), the incompatibility of crystallite dimensional changes leads to the generation of new porosity, and the volume shrinkage rate falls, eventually reaching zero</a:t>
            </a:r>
          </a:p>
          <a:p>
            <a:r>
              <a:rPr lang="en-US" sz="2000" dirty="0"/>
              <a:t>The graphite now begins to swell at an increasing rate with increasing neutron dose</a:t>
            </a:r>
          </a:p>
          <a:p>
            <a:endParaRPr lang="en-US" sz="2000" dirty="0"/>
          </a:p>
          <a:p>
            <a:endParaRPr lang="en-US" sz="2000" dirty="0"/>
          </a:p>
        </p:txBody>
      </p:sp>
      <p:sp>
        <p:nvSpPr>
          <p:cNvPr id="5" name="Slide Number Placeholder 4">
            <a:extLst>
              <a:ext uri="{FF2B5EF4-FFF2-40B4-BE49-F238E27FC236}">
                <a16:creationId xmlns:a16="http://schemas.microsoft.com/office/drawing/2014/main" id="{DDE32DB8-359C-B84B-B5A6-8087070A4DF2}"/>
              </a:ext>
            </a:extLst>
          </p:cNvPr>
          <p:cNvSpPr>
            <a:spLocks noGrp="1"/>
          </p:cNvSpPr>
          <p:nvPr>
            <p:ph type="sldNum" sz="quarter" idx="12"/>
          </p:nvPr>
        </p:nvSpPr>
        <p:spPr/>
        <p:txBody>
          <a:bodyPr/>
          <a:lstStyle/>
          <a:p>
            <a:pPr>
              <a:defRPr/>
            </a:pPr>
            <a:fld id="{EC35E9FC-F6D5-0349-BBED-EA7D7A9BC49B}" type="slidenum">
              <a:rPr lang="en-US" smtClean="0"/>
              <a:pPr>
                <a:defRPr/>
              </a:pPr>
              <a:t>35</a:t>
            </a:fld>
            <a:endParaRPr lang="en-US"/>
          </a:p>
        </p:txBody>
      </p:sp>
      <p:pic>
        <p:nvPicPr>
          <p:cNvPr id="6" name="Picture 5">
            <a:extLst>
              <a:ext uri="{FF2B5EF4-FFF2-40B4-BE49-F238E27FC236}">
                <a16:creationId xmlns:a16="http://schemas.microsoft.com/office/drawing/2014/main" id="{4FEC4A1F-E90F-E540-8B64-D4F047C92CF6}"/>
              </a:ext>
            </a:extLst>
          </p:cNvPr>
          <p:cNvPicPr>
            <a:picLocks noChangeAspect="1"/>
          </p:cNvPicPr>
          <p:nvPr/>
        </p:nvPicPr>
        <p:blipFill>
          <a:blip r:embed="rId2"/>
          <a:stretch>
            <a:fillRect/>
          </a:stretch>
        </p:blipFill>
        <p:spPr>
          <a:xfrm>
            <a:off x="8811611" y="4324762"/>
            <a:ext cx="2327922" cy="2338552"/>
          </a:xfrm>
          <a:prstGeom prst="rect">
            <a:avLst/>
          </a:prstGeom>
        </p:spPr>
      </p:pic>
      <p:pic>
        <p:nvPicPr>
          <p:cNvPr id="7" name="Content Placeholder 5">
            <a:extLst>
              <a:ext uri="{FF2B5EF4-FFF2-40B4-BE49-F238E27FC236}">
                <a16:creationId xmlns:a16="http://schemas.microsoft.com/office/drawing/2014/main" id="{56F97FBC-A218-CA4E-8B33-6466C4C4189B}"/>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auto">
          <a:xfrm>
            <a:off x="8438055" y="1862957"/>
            <a:ext cx="3443890" cy="24313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pic>
    </p:spTree>
    <p:extLst>
      <p:ext uri="{BB962C8B-B14F-4D97-AF65-F5344CB8AC3E}">
        <p14:creationId xmlns:p14="http://schemas.microsoft.com/office/powerpoint/2010/main" val="287727685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456018-AC38-B74D-A2D1-398BA4A29855}"/>
              </a:ext>
            </a:extLst>
          </p:cNvPr>
          <p:cNvSpPr>
            <a:spLocks noGrp="1"/>
          </p:cNvSpPr>
          <p:nvPr>
            <p:ph type="title"/>
          </p:nvPr>
        </p:nvSpPr>
        <p:spPr/>
        <p:txBody>
          <a:bodyPr/>
          <a:lstStyle/>
          <a:p>
            <a:r>
              <a:rPr lang="en-US" dirty="0"/>
              <a:t>Graphite Irradiation Under Loading</a:t>
            </a:r>
          </a:p>
        </p:txBody>
      </p:sp>
      <p:sp>
        <p:nvSpPr>
          <p:cNvPr id="3" name="Content Placeholder 2">
            <a:extLst>
              <a:ext uri="{FF2B5EF4-FFF2-40B4-BE49-F238E27FC236}">
                <a16:creationId xmlns:a16="http://schemas.microsoft.com/office/drawing/2014/main" id="{9DCCD833-CCD9-AA41-BFFB-6DE3C332F967}"/>
              </a:ext>
            </a:extLst>
          </p:cNvPr>
          <p:cNvSpPr>
            <a:spLocks noGrp="1"/>
          </p:cNvSpPr>
          <p:nvPr>
            <p:ph sz="half" idx="1"/>
          </p:nvPr>
        </p:nvSpPr>
        <p:spPr>
          <a:xfrm>
            <a:off x="609600" y="1968503"/>
            <a:ext cx="5446955" cy="4157663"/>
          </a:xfrm>
        </p:spPr>
        <p:txBody>
          <a:bodyPr/>
          <a:lstStyle/>
          <a:p>
            <a:r>
              <a:rPr lang="en-US" sz="2000" dirty="0"/>
              <a:t>If graphite is irradiated under load the dimensional change data are modified</a:t>
            </a:r>
          </a:p>
          <a:p>
            <a:r>
              <a:rPr lang="en-US" sz="2000" dirty="0"/>
              <a:t>The difference between loaded and unloaded dimensional change is referred to as creep</a:t>
            </a:r>
          </a:p>
          <a:p>
            <a:r>
              <a:rPr lang="en-US" sz="2000" dirty="0"/>
              <a:t>The shrinkage is increased under compression and reduced under tension</a:t>
            </a:r>
          </a:p>
          <a:p>
            <a:r>
              <a:rPr lang="en-US" sz="2000" dirty="0"/>
              <a:t>With increasing fluence the creep strain increases fairly linearly at first, and then the rate reduces before finally increasing</a:t>
            </a:r>
          </a:p>
          <a:p>
            <a:endParaRPr lang="en-US" sz="2000" dirty="0"/>
          </a:p>
          <a:p>
            <a:endParaRPr lang="en-US" sz="2000" dirty="0"/>
          </a:p>
          <a:p>
            <a:endParaRPr lang="en-US" sz="2000" dirty="0"/>
          </a:p>
          <a:p>
            <a:endParaRPr lang="en-US" sz="2000" dirty="0"/>
          </a:p>
        </p:txBody>
      </p:sp>
      <p:pic>
        <p:nvPicPr>
          <p:cNvPr id="5" name="Content Placeholder 4">
            <a:extLst>
              <a:ext uri="{FF2B5EF4-FFF2-40B4-BE49-F238E27FC236}">
                <a16:creationId xmlns:a16="http://schemas.microsoft.com/office/drawing/2014/main" id="{5CF30C49-A168-AE42-A27C-DD9F810731EF}"/>
              </a:ext>
            </a:extLst>
          </p:cNvPr>
          <p:cNvPicPr>
            <a:picLocks noGrp="1" noChangeAspect="1"/>
          </p:cNvPicPr>
          <p:nvPr>
            <p:ph sz="half" idx="2"/>
          </p:nvPr>
        </p:nvPicPr>
        <p:blipFill>
          <a:blip r:embed="rId2" cstate="email">
            <a:extLst>
              <a:ext uri="{28A0092B-C50C-407E-A947-70E740481C1C}">
                <a14:useLocalDpi xmlns:a14="http://schemas.microsoft.com/office/drawing/2010/main"/>
              </a:ext>
            </a:extLst>
          </a:blip>
          <a:stretch>
            <a:fillRect/>
          </a:stretch>
        </p:blipFill>
        <p:spPr>
          <a:xfrm>
            <a:off x="6197600" y="2253322"/>
            <a:ext cx="5384800" cy="3588018"/>
          </a:xfrm>
          <a:prstGeom prst="rect">
            <a:avLst/>
          </a:prstGeom>
        </p:spPr>
      </p:pic>
      <p:sp>
        <p:nvSpPr>
          <p:cNvPr id="4" name="Slide Number Placeholder 3">
            <a:extLst>
              <a:ext uri="{FF2B5EF4-FFF2-40B4-BE49-F238E27FC236}">
                <a16:creationId xmlns:a16="http://schemas.microsoft.com/office/drawing/2014/main" id="{9D7E2D6F-3574-B848-B5D7-CD170E09C464}"/>
              </a:ext>
            </a:extLst>
          </p:cNvPr>
          <p:cNvSpPr>
            <a:spLocks noGrp="1"/>
          </p:cNvSpPr>
          <p:nvPr>
            <p:ph type="sldNum" sz="quarter" idx="12"/>
          </p:nvPr>
        </p:nvSpPr>
        <p:spPr/>
        <p:txBody>
          <a:bodyPr/>
          <a:lstStyle/>
          <a:p>
            <a:pPr>
              <a:defRPr/>
            </a:pPr>
            <a:fld id="{EC35E9FC-F6D5-0349-BBED-EA7D7A9BC49B}" type="slidenum">
              <a:rPr lang="en-US" smtClean="0"/>
              <a:pPr>
                <a:defRPr/>
              </a:pPr>
              <a:t>36</a:t>
            </a:fld>
            <a:endParaRPr lang="en-US"/>
          </a:p>
        </p:txBody>
      </p:sp>
    </p:spTree>
    <p:extLst>
      <p:ext uri="{BB962C8B-B14F-4D97-AF65-F5344CB8AC3E}">
        <p14:creationId xmlns:p14="http://schemas.microsoft.com/office/powerpoint/2010/main" val="211810114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85EDF0-6B60-4744-B285-91CB7521E0E6}"/>
              </a:ext>
            </a:extLst>
          </p:cNvPr>
          <p:cNvSpPr>
            <a:spLocks noGrp="1"/>
          </p:cNvSpPr>
          <p:nvPr>
            <p:ph type="title"/>
          </p:nvPr>
        </p:nvSpPr>
        <p:spPr/>
        <p:txBody>
          <a:bodyPr/>
          <a:lstStyle/>
          <a:p>
            <a:r>
              <a:rPr lang="en-US" dirty="0"/>
              <a:t>CTE and Young’s Modulus</a:t>
            </a:r>
          </a:p>
        </p:txBody>
      </p:sp>
      <p:sp>
        <p:nvSpPr>
          <p:cNvPr id="3" name="Content Placeholder 2">
            <a:extLst>
              <a:ext uri="{FF2B5EF4-FFF2-40B4-BE49-F238E27FC236}">
                <a16:creationId xmlns:a16="http://schemas.microsoft.com/office/drawing/2014/main" id="{14531046-C265-174C-9006-67D45ACCC23B}"/>
              </a:ext>
            </a:extLst>
          </p:cNvPr>
          <p:cNvSpPr>
            <a:spLocks noGrp="1"/>
          </p:cNvSpPr>
          <p:nvPr>
            <p:ph sz="half" idx="1"/>
          </p:nvPr>
        </p:nvSpPr>
        <p:spPr>
          <a:xfrm>
            <a:off x="609600" y="1968503"/>
            <a:ext cx="4447930" cy="4157663"/>
          </a:xfrm>
        </p:spPr>
        <p:txBody>
          <a:bodyPr/>
          <a:lstStyle/>
          <a:p>
            <a:r>
              <a:rPr lang="en-US" sz="2000" dirty="0"/>
              <a:t>The behavior of the CTE and E is complex and differs between anisotropic and semi-isotropic grades</a:t>
            </a:r>
          </a:p>
          <a:p>
            <a:r>
              <a:rPr lang="en-US" sz="2000" dirty="0"/>
              <a:t>The CTE of </a:t>
            </a:r>
            <a:r>
              <a:rPr lang="en-US" sz="2000" dirty="0" err="1"/>
              <a:t>Gilsocarbon</a:t>
            </a:r>
            <a:r>
              <a:rPr lang="en-US" sz="2000" dirty="0"/>
              <a:t> first increases then reduces</a:t>
            </a:r>
          </a:p>
          <a:p>
            <a:r>
              <a:rPr lang="en-US" sz="2000" dirty="0"/>
              <a:t>For E there an increase with increasing fluence for </a:t>
            </a:r>
            <a:r>
              <a:rPr lang="en-US" sz="2000" dirty="0" err="1"/>
              <a:t>Glisocarbon</a:t>
            </a:r>
            <a:endParaRPr lang="en-US" sz="2000" dirty="0"/>
          </a:p>
          <a:p>
            <a:r>
              <a:rPr lang="en-US" sz="2000" dirty="0"/>
              <a:t>If irradiated past turnaround, significant degradation occurs and the modulus starts to reduce</a:t>
            </a:r>
          </a:p>
          <a:p>
            <a:r>
              <a:rPr lang="en-US" sz="2000" dirty="0"/>
              <a:t>PGA = Pile Grade A, course, anisotropic graphite</a:t>
            </a:r>
          </a:p>
          <a:p>
            <a:endParaRPr lang="en-US" sz="2000" dirty="0"/>
          </a:p>
          <a:p>
            <a:endParaRPr lang="en-US" sz="2000" dirty="0"/>
          </a:p>
          <a:p>
            <a:endParaRPr lang="en-US" sz="2000" dirty="0"/>
          </a:p>
          <a:p>
            <a:endParaRPr lang="en-US" sz="2000" dirty="0"/>
          </a:p>
        </p:txBody>
      </p:sp>
      <p:pic>
        <p:nvPicPr>
          <p:cNvPr id="5" name="Content Placeholder 4">
            <a:extLst>
              <a:ext uri="{FF2B5EF4-FFF2-40B4-BE49-F238E27FC236}">
                <a16:creationId xmlns:a16="http://schemas.microsoft.com/office/drawing/2014/main" id="{B5C9524A-A626-914D-BD02-4DD5A18C3809}"/>
              </a:ext>
            </a:extLst>
          </p:cNvPr>
          <p:cNvPicPr>
            <a:picLocks noGrp="1" noChangeAspect="1"/>
          </p:cNvPicPr>
          <p:nvPr>
            <p:ph sz="half" idx="2"/>
          </p:nvPr>
        </p:nvPicPr>
        <p:blipFill>
          <a:blip r:embed="rId2" cstate="email">
            <a:extLst>
              <a:ext uri="{28A0092B-C50C-407E-A947-70E740481C1C}">
                <a14:useLocalDpi xmlns:a14="http://schemas.microsoft.com/office/drawing/2010/main"/>
              </a:ext>
            </a:extLst>
          </a:blip>
          <a:stretch>
            <a:fillRect/>
          </a:stretch>
        </p:blipFill>
        <p:spPr>
          <a:xfrm>
            <a:off x="5258206" y="2184826"/>
            <a:ext cx="6405100" cy="4171526"/>
          </a:xfrm>
          <a:prstGeom prst="rect">
            <a:avLst/>
          </a:prstGeom>
        </p:spPr>
      </p:pic>
      <p:sp>
        <p:nvSpPr>
          <p:cNvPr id="4" name="Slide Number Placeholder 3">
            <a:extLst>
              <a:ext uri="{FF2B5EF4-FFF2-40B4-BE49-F238E27FC236}">
                <a16:creationId xmlns:a16="http://schemas.microsoft.com/office/drawing/2014/main" id="{D0AFEDFD-E290-9E49-B2DC-D4393C24A05E}"/>
              </a:ext>
            </a:extLst>
          </p:cNvPr>
          <p:cNvSpPr>
            <a:spLocks noGrp="1"/>
          </p:cNvSpPr>
          <p:nvPr>
            <p:ph type="sldNum" sz="quarter" idx="12"/>
          </p:nvPr>
        </p:nvSpPr>
        <p:spPr/>
        <p:txBody>
          <a:bodyPr/>
          <a:lstStyle/>
          <a:p>
            <a:pPr>
              <a:defRPr/>
            </a:pPr>
            <a:fld id="{EC35E9FC-F6D5-0349-BBED-EA7D7A9BC49B}" type="slidenum">
              <a:rPr lang="en-US" smtClean="0"/>
              <a:pPr>
                <a:defRPr/>
              </a:pPr>
              <a:t>37</a:t>
            </a:fld>
            <a:endParaRPr lang="en-US"/>
          </a:p>
        </p:txBody>
      </p:sp>
      <p:sp>
        <p:nvSpPr>
          <p:cNvPr id="6" name="TextBox 5">
            <a:extLst>
              <a:ext uri="{FF2B5EF4-FFF2-40B4-BE49-F238E27FC236}">
                <a16:creationId xmlns:a16="http://schemas.microsoft.com/office/drawing/2014/main" id="{CAF0BC5B-28BD-9347-A744-D1FC1F509A43}"/>
              </a:ext>
            </a:extLst>
          </p:cNvPr>
          <p:cNvSpPr txBox="1"/>
          <p:nvPr/>
        </p:nvSpPr>
        <p:spPr>
          <a:xfrm>
            <a:off x="6358758" y="1891997"/>
            <a:ext cx="1019504" cy="369332"/>
          </a:xfrm>
          <a:prstGeom prst="rect">
            <a:avLst/>
          </a:prstGeom>
          <a:noFill/>
        </p:spPr>
        <p:txBody>
          <a:bodyPr wrap="square" rtlCol="0">
            <a:spAutoFit/>
          </a:bodyPr>
          <a:lstStyle/>
          <a:p>
            <a:pPr algn="ctr"/>
            <a:r>
              <a:rPr lang="en-US" dirty="0"/>
              <a:t>PGA</a:t>
            </a:r>
          </a:p>
        </p:txBody>
      </p:sp>
      <p:sp>
        <p:nvSpPr>
          <p:cNvPr id="7" name="TextBox 6">
            <a:extLst>
              <a:ext uri="{FF2B5EF4-FFF2-40B4-BE49-F238E27FC236}">
                <a16:creationId xmlns:a16="http://schemas.microsoft.com/office/drawing/2014/main" id="{B63307D3-B499-4242-AD01-A496BB37D53E}"/>
              </a:ext>
            </a:extLst>
          </p:cNvPr>
          <p:cNvSpPr txBox="1"/>
          <p:nvPr/>
        </p:nvSpPr>
        <p:spPr>
          <a:xfrm>
            <a:off x="9462428" y="1891997"/>
            <a:ext cx="1480207" cy="369332"/>
          </a:xfrm>
          <a:prstGeom prst="rect">
            <a:avLst/>
          </a:prstGeom>
          <a:noFill/>
        </p:spPr>
        <p:txBody>
          <a:bodyPr wrap="square" rtlCol="0">
            <a:spAutoFit/>
          </a:bodyPr>
          <a:lstStyle/>
          <a:p>
            <a:pPr algn="ctr"/>
            <a:r>
              <a:rPr lang="en-US" dirty="0" err="1"/>
              <a:t>Glisocarbon</a:t>
            </a:r>
            <a:endParaRPr lang="en-US" dirty="0"/>
          </a:p>
        </p:txBody>
      </p:sp>
    </p:spTree>
    <p:extLst>
      <p:ext uri="{BB962C8B-B14F-4D97-AF65-F5344CB8AC3E}">
        <p14:creationId xmlns:p14="http://schemas.microsoft.com/office/powerpoint/2010/main" val="225803255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27A6EF-4E20-3A43-97CC-DFA54E70C92C}"/>
              </a:ext>
            </a:extLst>
          </p:cNvPr>
          <p:cNvSpPr>
            <a:spLocks noGrp="1"/>
          </p:cNvSpPr>
          <p:nvPr>
            <p:ph type="title"/>
          </p:nvPr>
        </p:nvSpPr>
        <p:spPr/>
        <p:txBody>
          <a:bodyPr/>
          <a:lstStyle/>
          <a:p>
            <a:r>
              <a:rPr lang="en-US" dirty="0"/>
              <a:t>Thermal Conductivity</a:t>
            </a:r>
          </a:p>
        </p:txBody>
      </p:sp>
      <p:sp>
        <p:nvSpPr>
          <p:cNvPr id="3" name="Content Placeholder 2">
            <a:extLst>
              <a:ext uri="{FF2B5EF4-FFF2-40B4-BE49-F238E27FC236}">
                <a16:creationId xmlns:a16="http://schemas.microsoft.com/office/drawing/2014/main" id="{CBE31A8B-78D6-6E40-B484-9CC626E899D6}"/>
              </a:ext>
            </a:extLst>
          </p:cNvPr>
          <p:cNvSpPr>
            <a:spLocks noGrp="1"/>
          </p:cNvSpPr>
          <p:nvPr>
            <p:ph sz="half" idx="1"/>
          </p:nvPr>
        </p:nvSpPr>
        <p:spPr>
          <a:xfrm>
            <a:off x="609599" y="1968503"/>
            <a:ext cx="5833241" cy="4157663"/>
          </a:xfrm>
        </p:spPr>
        <p:txBody>
          <a:bodyPr/>
          <a:lstStyle/>
          <a:p>
            <a:r>
              <a:rPr lang="en-US" sz="2200" dirty="0"/>
              <a:t>Graphite is a phonon conductor of heat</a:t>
            </a:r>
          </a:p>
          <a:p>
            <a:r>
              <a:rPr lang="en-US" sz="2200" dirty="0"/>
              <a:t>Similar to </a:t>
            </a:r>
            <a:r>
              <a:rPr lang="en-US" sz="2200" dirty="0" err="1"/>
              <a:t>SiC</a:t>
            </a:r>
            <a:r>
              <a:rPr lang="en-US" sz="2200" dirty="0"/>
              <a:t>, larger grain size, theoretical densities, low defect content, improve k</a:t>
            </a:r>
          </a:p>
          <a:p>
            <a:r>
              <a:rPr lang="en-US" sz="2200" dirty="0"/>
              <a:t>The increase of thermal resistance due to irradiation damage has been ascribed to the formation of (1) small interstitial clusters, (2) vacancies, (3) vacancy loops</a:t>
            </a:r>
          </a:p>
          <a:p>
            <a:r>
              <a:rPr lang="en-US" sz="2200" dirty="0"/>
              <a:t>At any irradiation temperature, the decreasing thermal conductivity will reach a ‘saturation limit’</a:t>
            </a:r>
          </a:p>
          <a:p>
            <a:endParaRPr lang="en-US" sz="2200" dirty="0"/>
          </a:p>
          <a:p>
            <a:endParaRPr lang="en-US" sz="2200" dirty="0"/>
          </a:p>
          <a:p>
            <a:endParaRPr lang="en-US" sz="2200" dirty="0"/>
          </a:p>
        </p:txBody>
      </p:sp>
      <p:pic>
        <p:nvPicPr>
          <p:cNvPr id="6" name="Content Placeholder 5">
            <a:extLst>
              <a:ext uri="{FF2B5EF4-FFF2-40B4-BE49-F238E27FC236}">
                <a16:creationId xmlns:a16="http://schemas.microsoft.com/office/drawing/2014/main" id="{714A3765-6F29-7A48-8073-209C4BF5ECA3}"/>
              </a:ext>
            </a:extLst>
          </p:cNvPr>
          <p:cNvPicPr>
            <a:picLocks noGrp="1" noChangeAspect="1"/>
          </p:cNvPicPr>
          <p:nvPr>
            <p:ph sz="half" idx="2"/>
          </p:nvPr>
        </p:nvPicPr>
        <p:blipFill>
          <a:blip r:embed="rId2"/>
          <a:stretch>
            <a:fillRect/>
          </a:stretch>
        </p:blipFill>
        <p:spPr>
          <a:xfrm>
            <a:off x="6480550" y="2486245"/>
            <a:ext cx="5101850" cy="2958114"/>
          </a:xfrm>
          <a:prstGeom prst="rect">
            <a:avLst/>
          </a:prstGeom>
        </p:spPr>
      </p:pic>
      <p:sp>
        <p:nvSpPr>
          <p:cNvPr id="5" name="Slide Number Placeholder 4">
            <a:extLst>
              <a:ext uri="{FF2B5EF4-FFF2-40B4-BE49-F238E27FC236}">
                <a16:creationId xmlns:a16="http://schemas.microsoft.com/office/drawing/2014/main" id="{861D54AA-9438-F342-B1E2-88C2CC04DB42}"/>
              </a:ext>
            </a:extLst>
          </p:cNvPr>
          <p:cNvSpPr>
            <a:spLocks noGrp="1"/>
          </p:cNvSpPr>
          <p:nvPr>
            <p:ph type="sldNum" sz="quarter" idx="12"/>
          </p:nvPr>
        </p:nvSpPr>
        <p:spPr/>
        <p:txBody>
          <a:bodyPr/>
          <a:lstStyle/>
          <a:p>
            <a:pPr>
              <a:defRPr/>
            </a:pPr>
            <a:fld id="{EC35E9FC-F6D5-0349-BBED-EA7D7A9BC49B}" type="slidenum">
              <a:rPr lang="en-US" smtClean="0"/>
              <a:pPr>
                <a:defRPr/>
              </a:pPr>
              <a:t>38</a:t>
            </a:fld>
            <a:endParaRPr lang="en-US"/>
          </a:p>
        </p:txBody>
      </p:sp>
    </p:spTree>
    <p:extLst>
      <p:ext uri="{BB962C8B-B14F-4D97-AF65-F5344CB8AC3E}">
        <p14:creationId xmlns:p14="http://schemas.microsoft.com/office/powerpoint/2010/main" val="394587549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CF5C64-5055-6F40-ADCB-745896050A85}"/>
              </a:ext>
            </a:extLst>
          </p:cNvPr>
          <p:cNvSpPr>
            <a:spLocks noGrp="1"/>
          </p:cNvSpPr>
          <p:nvPr>
            <p:ph type="title"/>
          </p:nvPr>
        </p:nvSpPr>
        <p:spPr/>
        <p:txBody>
          <a:bodyPr/>
          <a:lstStyle/>
          <a:p>
            <a:r>
              <a:rPr lang="en-US" dirty="0"/>
              <a:t>Impacts of Changes Under Irradiation</a:t>
            </a:r>
          </a:p>
        </p:txBody>
      </p:sp>
      <p:sp>
        <p:nvSpPr>
          <p:cNvPr id="3" name="Content Placeholder 2">
            <a:extLst>
              <a:ext uri="{FF2B5EF4-FFF2-40B4-BE49-F238E27FC236}">
                <a16:creationId xmlns:a16="http://schemas.microsoft.com/office/drawing/2014/main" id="{C0B72261-9E6E-3C42-BDC7-0E546BA81C03}"/>
              </a:ext>
            </a:extLst>
          </p:cNvPr>
          <p:cNvSpPr>
            <a:spLocks noGrp="1"/>
          </p:cNvSpPr>
          <p:nvPr>
            <p:ph sz="half" idx="1"/>
          </p:nvPr>
        </p:nvSpPr>
        <p:spPr/>
        <p:txBody>
          <a:bodyPr/>
          <a:lstStyle/>
          <a:p>
            <a:r>
              <a:rPr lang="en-US" sz="2000" dirty="0"/>
              <a:t>In graphite moderated reactors, the graphite structure provides channels for fuel, fuel-cooling and control rod entry, the structural integrity of the graphite components is important from safety and lifetime considerations</a:t>
            </a:r>
          </a:p>
          <a:p>
            <a:r>
              <a:rPr lang="en-US" sz="2000" dirty="0"/>
              <a:t>Components develop stresses which need to be accounted for</a:t>
            </a:r>
          </a:p>
          <a:p>
            <a:r>
              <a:rPr lang="en-US" sz="2000" dirty="0"/>
              <a:t>Temperature distribution across a graphite channel is shown at the right</a:t>
            </a:r>
          </a:p>
          <a:p>
            <a:r>
              <a:rPr lang="en-US" sz="2000" dirty="0"/>
              <a:t>Fluence also changes radially</a:t>
            </a:r>
          </a:p>
          <a:p>
            <a:r>
              <a:rPr lang="en-US" sz="2000" dirty="0"/>
              <a:t>Fuel is in the center (bore)</a:t>
            </a:r>
          </a:p>
          <a:p>
            <a:endParaRPr lang="en-US" sz="2000" dirty="0"/>
          </a:p>
          <a:p>
            <a:endParaRPr lang="en-US" sz="2000" dirty="0"/>
          </a:p>
        </p:txBody>
      </p:sp>
      <p:pic>
        <p:nvPicPr>
          <p:cNvPr id="5" name="Content Placeholder 4">
            <a:extLst>
              <a:ext uri="{FF2B5EF4-FFF2-40B4-BE49-F238E27FC236}">
                <a16:creationId xmlns:a16="http://schemas.microsoft.com/office/drawing/2014/main" id="{56E40B4B-EB1E-6844-91BC-80E04567E6D6}"/>
              </a:ext>
            </a:extLst>
          </p:cNvPr>
          <p:cNvPicPr>
            <a:picLocks noGrp="1" noChangeAspect="1"/>
          </p:cNvPicPr>
          <p:nvPr>
            <p:ph sz="half" idx="2"/>
          </p:nvPr>
        </p:nvPicPr>
        <p:blipFill rotWithShape="1">
          <a:blip r:embed="rId2" cstate="email">
            <a:extLst>
              <a:ext uri="{28A0092B-C50C-407E-A947-70E740481C1C}">
                <a14:useLocalDpi xmlns:a14="http://schemas.microsoft.com/office/drawing/2010/main"/>
              </a:ext>
            </a:extLst>
          </a:blip>
          <a:srcRect/>
          <a:stretch/>
        </p:blipFill>
        <p:spPr>
          <a:xfrm>
            <a:off x="6927925" y="2175337"/>
            <a:ext cx="4396291" cy="3703893"/>
          </a:xfrm>
          <a:prstGeom prst="rect">
            <a:avLst/>
          </a:prstGeom>
        </p:spPr>
      </p:pic>
      <p:sp>
        <p:nvSpPr>
          <p:cNvPr id="4" name="Slide Number Placeholder 3">
            <a:extLst>
              <a:ext uri="{FF2B5EF4-FFF2-40B4-BE49-F238E27FC236}">
                <a16:creationId xmlns:a16="http://schemas.microsoft.com/office/drawing/2014/main" id="{45A91731-DF2D-2040-B9EF-053D4FDA93CD}"/>
              </a:ext>
            </a:extLst>
          </p:cNvPr>
          <p:cNvSpPr>
            <a:spLocks noGrp="1"/>
          </p:cNvSpPr>
          <p:nvPr>
            <p:ph type="sldNum" sz="quarter" idx="12"/>
          </p:nvPr>
        </p:nvSpPr>
        <p:spPr/>
        <p:txBody>
          <a:bodyPr/>
          <a:lstStyle/>
          <a:p>
            <a:pPr>
              <a:defRPr/>
            </a:pPr>
            <a:fld id="{EC35E9FC-F6D5-0349-BBED-EA7D7A9BC49B}" type="slidenum">
              <a:rPr lang="en-US" smtClean="0"/>
              <a:pPr>
                <a:defRPr/>
              </a:pPr>
              <a:t>39</a:t>
            </a:fld>
            <a:endParaRPr lang="en-US"/>
          </a:p>
        </p:txBody>
      </p:sp>
    </p:spTree>
    <p:extLst>
      <p:ext uri="{BB962C8B-B14F-4D97-AF65-F5344CB8AC3E}">
        <p14:creationId xmlns:p14="http://schemas.microsoft.com/office/powerpoint/2010/main" val="24914875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5B8A0-BF30-1440-97BD-9FCCBD7373F7}"/>
              </a:ext>
            </a:extLst>
          </p:cNvPr>
          <p:cNvSpPr>
            <a:spLocks noGrp="1"/>
          </p:cNvSpPr>
          <p:nvPr>
            <p:ph type="title"/>
          </p:nvPr>
        </p:nvSpPr>
        <p:spPr/>
        <p:txBody>
          <a:bodyPr/>
          <a:lstStyle/>
          <a:p>
            <a:r>
              <a:rPr lang="en-US" dirty="0"/>
              <a:t>Saturation Swelling in </a:t>
            </a:r>
            <a:r>
              <a:rPr lang="en-US" dirty="0" err="1"/>
              <a:t>SiC</a:t>
            </a:r>
            <a:endParaRPr lang="en-US" dirty="0"/>
          </a:p>
        </p:txBody>
      </p:sp>
      <p:sp>
        <p:nvSpPr>
          <p:cNvPr id="3" name="Content Placeholder 2">
            <a:extLst>
              <a:ext uri="{FF2B5EF4-FFF2-40B4-BE49-F238E27FC236}">
                <a16:creationId xmlns:a16="http://schemas.microsoft.com/office/drawing/2014/main" id="{0C9D6EBB-A39D-884F-B14C-39C6B20CF978}"/>
              </a:ext>
            </a:extLst>
          </p:cNvPr>
          <p:cNvSpPr>
            <a:spLocks noGrp="1"/>
          </p:cNvSpPr>
          <p:nvPr>
            <p:ph sz="half" idx="1"/>
          </p:nvPr>
        </p:nvSpPr>
        <p:spPr>
          <a:xfrm>
            <a:off x="609599" y="1968503"/>
            <a:ext cx="5769685" cy="4157663"/>
          </a:xfrm>
        </p:spPr>
        <p:txBody>
          <a:bodyPr/>
          <a:lstStyle/>
          <a:p>
            <a:r>
              <a:rPr lang="en-US" sz="2400" dirty="0"/>
              <a:t>Log swelling vs dose shown at right for CVD </a:t>
            </a:r>
            <a:r>
              <a:rPr lang="en-US" sz="2400" dirty="0" err="1"/>
              <a:t>SiC</a:t>
            </a:r>
            <a:r>
              <a:rPr lang="en-US" sz="2400" dirty="0"/>
              <a:t> irradiated in HFIR</a:t>
            </a:r>
          </a:p>
          <a:p>
            <a:r>
              <a:rPr lang="en-US" sz="2400" dirty="0"/>
              <a:t>The swelling of </a:t>
            </a:r>
            <a:r>
              <a:rPr lang="en-US" sz="2400" dirty="0" err="1"/>
              <a:t>SiC</a:t>
            </a:r>
            <a:r>
              <a:rPr lang="en-US" sz="2400" dirty="0"/>
              <a:t> is highly temperature dependent</a:t>
            </a:r>
          </a:p>
          <a:p>
            <a:pPr lvl="1"/>
            <a:r>
              <a:rPr lang="en-US" sz="1867" dirty="0"/>
              <a:t>at 1 dpa, saturation values from 200 C to 800 C vary by a factor of 5</a:t>
            </a:r>
          </a:p>
          <a:p>
            <a:r>
              <a:rPr lang="en-US" sz="2400" dirty="0"/>
              <a:t>The decrease in saturation with increasing T is due to increased recombination of defects</a:t>
            </a:r>
          </a:p>
          <a:p>
            <a:r>
              <a:rPr lang="en-US" sz="2400" dirty="0"/>
              <a:t>Swelling saturates at relatively low doses, less than 10 dpa</a:t>
            </a:r>
          </a:p>
        </p:txBody>
      </p:sp>
      <p:pic>
        <p:nvPicPr>
          <p:cNvPr id="6" name="Picture 5">
            <a:extLst>
              <a:ext uri="{FF2B5EF4-FFF2-40B4-BE49-F238E27FC236}">
                <a16:creationId xmlns:a16="http://schemas.microsoft.com/office/drawing/2014/main" id="{B841284E-76ED-6C42-A0AC-3A121F12F2BE}"/>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092746" y="5856493"/>
            <a:ext cx="3835400" cy="850900"/>
          </a:xfrm>
          <a:prstGeom prst="rect">
            <a:avLst/>
          </a:prstGeom>
        </p:spPr>
      </p:pic>
      <p:pic>
        <p:nvPicPr>
          <p:cNvPr id="10" name="Content Placeholder 9">
            <a:extLst>
              <a:ext uri="{FF2B5EF4-FFF2-40B4-BE49-F238E27FC236}">
                <a16:creationId xmlns:a16="http://schemas.microsoft.com/office/drawing/2014/main" id="{79E1832C-7411-3443-9900-A8C2E4757AB8}"/>
              </a:ext>
            </a:extLst>
          </p:cNvPr>
          <p:cNvPicPr>
            <a:picLocks noGrp="1" noChangeAspect="1"/>
          </p:cNvPicPr>
          <p:nvPr>
            <p:ph sz="half" idx="2"/>
          </p:nvPr>
        </p:nvPicPr>
        <p:blipFill>
          <a:blip r:embed="rId3" cstate="email">
            <a:extLst>
              <a:ext uri="{28A0092B-C50C-407E-A947-70E740481C1C}">
                <a14:useLocalDpi xmlns:a14="http://schemas.microsoft.com/office/drawing/2010/main"/>
              </a:ext>
            </a:extLst>
          </a:blip>
          <a:stretch>
            <a:fillRect/>
          </a:stretch>
        </p:blipFill>
        <p:spPr>
          <a:xfrm>
            <a:off x="7368988" y="1968501"/>
            <a:ext cx="3342046" cy="3815168"/>
          </a:xfrm>
          <a:prstGeom prst="rect">
            <a:avLst/>
          </a:prstGeom>
        </p:spPr>
      </p:pic>
      <p:sp>
        <p:nvSpPr>
          <p:cNvPr id="4" name="Slide Number Placeholder 3">
            <a:extLst>
              <a:ext uri="{FF2B5EF4-FFF2-40B4-BE49-F238E27FC236}">
                <a16:creationId xmlns:a16="http://schemas.microsoft.com/office/drawing/2014/main" id="{20782E88-0D33-9D41-801A-A4A219FAA716}"/>
              </a:ext>
            </a:extLst>
          </p:cNvPr>
          <p:cNvSpPr>
            <a:spLocks noGrp="1"/>
          </p:cNvSpPr>
          <p:nvPr>
            <p:ph type="sldNum" sz="quarter" idx="12"/>
          </p:nvPr>
        </p:nvSpPr>
        <p:spPr/>
        <p:txBody>
          <a:bodyPr/>
          <a:lstStyle/>
          <a:p>
            <a:pPr>
              <a:defRPr/>
            </a:pPr>
            <a:fld id="{EC35E9FC-F6D5-0349-BBED-EA7D7A9BC49B}" type="slidenum">
              <a:rPr lang="en-US" smtClean="0"/>
              <a:pPr>
                <a:defRPr/>
              </a:pPr>
              <a:t>4</a:t>
            </a:fld>
            <a:endParaRPr lang="en-US"/>
          </a:p>
        </p:txBody>
      </p:sp>
    </p:spTree>
    <p:extLst>
      <p:ext uri="{BB962C8B-B14F-4D97-AF65-F5344CB8AC3E}">
        <p14:creationId xmlns:p14="http://schemas.microsoft.com/office/powerpoint/2010/main" val="22206679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CF5C64-5055-6F40-ADCB-745896050A85}"/>
              </a:ext>
            </a:extLst>
          </p:cNvPr>
          <p:cNvSpPr>
            <a:spLocks noGrp="1"/>
          </p:cNvSpPr>
          <p:nvPr>
            <p:ph type="title"/>
          </p:nvPr>
        </p:nvSpPr>
        <p:spPr/>
        <p:txBody>
          <a:bodyPr/>
          <a:lstStyle/>
          <a:p>
            <a:r>
              <a:rPr lang="en-US" dirty="0"/>
              <a:t>Impacts of Changes Under Irradiation</a:t>
            </a:r>
          </a:p>
        </p:txBody>
      </p:sp>
      <p:sp>
        <p:nvSpPr>
          <p:cNvPr id="3" name="Content Placeholder 2">
            <a:extLst>
              <a:ext uri="{FF2B5EF4-FFF2-40B4-BE49-F238E27FC236}">
                <a16:creationId xmlns:a16="http://schemas.microsoft.com/office/drawing/2014/main" id="{C0B72261-9E6E-3C42-BDC7-0E546BA81C03}"/>
              </a:ext>
            </a:extLst>
          </p:cNvPr>
          <p:cNvSpPr>
            <a:spLocks noGrp="1"/>
          </p:cNvSpPr>
          <p:nvPr>
            <p:ph sz="half" idx="1"/>
          </p:nvPr>
        </p:nvSpPr>
        <p:spPr/>
        <p:txBody>
          <a:bodyPr/>
          <a:lstStyle/>
          <a:p>
            <a:r>
              <a:rPr lang="en-US" sz="2000" dirty="0"/>
              <a:t>Properties and dimensions change as a function of both temperature and fluence</a:t>
            </a:r>
          </a:p>
          <a:p>
            <a:r>
              <a:rPr lang="en-US" sz="2000" dirty="0"/>
              <a:t>First, the graphite brick will shrink faster at the bore than at the outside, and properties will vary radially</a:t>
            </a:r>
          </a:p>
          <a:p>
            <a:r>
              <a:rPr lang="en-US" sz="2000" dirty="0"/>
              <a:t>Graphite brick internal shrinkage and thermal stresses are generated; first tensile at the bore and compressive at the outside, and then reversing in sign towards the end of reactor life</a:t>
            </a:r>
          </a:p>
          <a:p>
            <a:r>
              <a:rPr lang="en-US" sz="2000" dirty="0"/>
              <a:t>Fortunately much of this stress is reduced by irradiation creep</a:t>
            </a:r>
          </a:p>
          <a:p>
            <a:endParaRPr lang="en-US" sz="2000" dirty="0"/>
          </a:p>
          <a:p>
            <a:endParaRPr lang="en-US" sz="2000" dirty="0"/>
          </a:p>
          <a:p>
            <a:endParaRPr lang="en-US" sz="2000" dirty="0"/>
          </a:p>
          <a:p>
            <a:endParaRPr lang="en-US" sz="2000" dirty="0"/>
          </a:p>
          <a:p>
            <a:endParaRPr lang="en-US" sz="2000" dirty="0"/>
          </a:p>
          <a:p>
            <a:endParaRPr lang="en-US" sz="2000" dirty="0"/>
          </a:p>
        </p:txBody>
      </p:sp>
      <p:pic>
        <p:nvPicPr>
          <p:cNvPr id="8" name="Content Placeholder 7">
            <a:extLst>
              <a:ext uri="{FF2B5EF4-FFF2-40B4-BE49-F238E27FC236}">
                <a16:creationId xmlns:a16="http://schemas.microsoft.com/office/drawing/2014/main" id="{6B406453-2CE3-8942-AB2A-FF3C145BB948}"/>
              </a:ext>
            </a:extLst>
          </p:cNvPr>
          <p:cNvPicPr>
            <a:picLocks noGrp="1" noChangeAspect="1"/>
          </p:cNvPicPr>
          <p:nvPr>
            <p:ph sz="half" idx="2"/>
          </p:nvPr>
        </p:nvPicPr>
        <p:blipFill>
          <a:blip r:embed="rId2" cstate="email">
            <a:extLst>
              <a:ext uri="{28A0092B-C50C-407E-A947-70E740481C1C}">
                <a14:useLocalDpi xmlns:a14="http://schemas.microsoft.com/office/drawing/2010/main"/>
              </a:ext>
            </a:extLst>
          </a:blip>
          <a:stretch>
            <a:fillRect/>
          </a:stretch>
        </p:blipFill>
        <p:spPr>
          <a:xfrm>
            <a:off x="6401995" y="2425740"/>
            <a:ext cx="5384800" cy="3243188"/>
          </a:xfrm>
          <a:prstGeom prst="rect">
            <a:avLst/>
          </a:prstGeom>
        </p:spPr>
      </p:pic>
      <p:sp>
        <p:nvSpPr>
          <p:cNvPr id="4" name="Slide Number Placeholder 3">
            <a:extLst>
              <a:ext uri="{FF2B5EF4-FFF2-40B4-BE49-F238E27FC236}">
                <a16:creationId xmlns:a16="http://schemas.microsoft.com/office/drawing/2014/main" id="{4A68A361-D477-DA40-9F72-5699827D2F5B}"/>
              </a:ext>
            </a:extLst>
          </p:cNvPr>
          <p:cNvSpPr>
            <a:spLocks noGrp="1"/>
          </p:cNvSpPr>
          <p:nvPr>
            <p:ph type="sldNum" sz="quarter" idx="12"/>
          </p:nvPr>
        </p:nvSpPr>
        <p:spPr/>
        <p:txBody>
          <a:bodyPr/>
          <a:lstStyle/>
          <a:p>
            <a:pPr>
              <a:defRPr/>
            </a:pPr>
            <a:fld id="{EC35E9FC-F6D5-0349-BBED-EA7D7A9BC49B}" type="slidenum">
              <a:rPr lang="en-US" smtClean="0"/>
              <a:pPr>
                <a:defRPr/>
              </a:pPr>
              <a:t>40</a:t>
            </a:fld>
            <a:endParaRPr lang="en-US"/>
          </a:p>
        </p:txBody>
      </p:sp>
    </p:spTree>
    <p:extLst>
      <p:ext uri="{BB962C8B-B14F-4D97-AF65-F5344CB8AC3E}">
        <p14:creationId xmlns:p14="http://schemas.microsoft.com/office/powerpoint/2010/main" val="368234583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CF5C64-5055-6F40-ADCB-745896050A85}"/>
              </a:ext>
            </a:extLst>
          </p:cNvPr>
          <p:cNvSpPr>
            <a:spLocks noGrp="1"/>
          </p:cNvSpPr>
          <p:nvPr>
            <p:ph type="title"/>
          </p:nvPr>
        </p:nvSpPr>
        <p:spPr/>
        <p:txBody>
          <a:bodyPr/>
          <a:lstStyle/>
          <a:p>
            <a:r>
              <a:rPr lang="en-US" dirty="0"/>
              <a:t>Impacts of Changes Under Irradiation</a:t>
            </a:r>
          </a:p>
        </p:txBody>
      </p:sp>
      <p:sp>
        <p:nvSpPr>
          <p:cNvPr id="3" name="Content Placeholder 2">
            <a:extLst>
              <a:ext uri="{FF2B5EF4-FFF2-40B4-BE49-F238E27FC236}">
                <a16:creationId xmlns:a16="http://schemas.microsoft.com/office/drawing/2014/main" id="{C0B72261-9E6E-3C42-BDC7-0E546BA81C03}"/>
              </a:ext>
            </a:extLst>
          </p:cNvPr>
          <p:cNvSpPr>
            <a:spLocks noGrp="1"/>
          </p:cNvSpPr>
          <p:nvPr>
            <p:ph sz="half" idx="1"/>
          </p:nvPr>
        </p:nvSpPr>
        <p:spPr>
          <a:xfrm>
            <a:off x="609599" y="1968503"/>
            <a:ext cx="5629835" cy="4157663"/>
          </a:xfrm>
        </p:spPr>
        <p:txBody>
          <a:bodyPr/>
          <a:lstStyle/>
          <a:p>
            <a:r>
              <a:rPr lang="en-US" sz="2000" dirty="0"/>
              <a:t>Discontinuities in the figure are due to shutdowns every 2 years</a:t>
            </a:r>
          </a:p>
          <a:p>
            <a:r>
              <a:rPr lang="en-US" sz="2000" dirty="0"/>
              <a:t>The difference in CTE between the inside and the outside of the brick, along with irradiation creep, causes the stresses to significantly change when the reactor is shutdown and the graphite cools</a:t>
            </a:r>
          </a:p>
          <a:p>
            <a:r>
              <a:rPr lang="en-US" sz="2000" dirty="0"/>
              <a:t>The change in stress at shutdown is mainly due to the temperature difference across the brick, which creep out during reactor operation</a:t>
            </a:r>
          </a:p>
          <a:p>
            <a:r>
              <a:rPr lang="en-US" sz="2000" dirty="0"/>
              <a:t>Towards the EOL, this leads to significantly different stress states for the inside/outside of the graphite brick</a:t>
            </a:r>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p:txBody>
      </p:sp>
      <p:pic>
        <p:nvPicPr>
          <p:cNvPr id="8" name="Content Placeholder 7">
            <a:extLst>
              <a:ext uri="{FF2B5EF4-FFF2-40B4-BE49-F238E27FC236}">
                <a16:creationId xmlns:a16="http://schemas.microsoft.com/office/drawing/2014/main" id="{6B406453-2CE3-8942-AB2A-FF3C145BB948}"/>
              </a:ext>
            </a:extLst>
          </p:cNvPr>
          <p:cNvPicPr>
            <a:picLocks noGrp="1" noChangeAspect="1"/>
          </p:cNvPicPr>
          <p:nvPr>
            <p:ph sz="half" idx="2"/>
          </p:nvPr>
        </p:nvPicPr>
        <p:blipFill>
          <a:blip r:embed="rId2" cstate="email">
            <a:extLst>
              <a:ext uri="{28A0092B-C50C-407E-A947-70E740481C1C}">
                <a14:useLocalDpi xmlns:a14="http://schemas.microsoft.com/office/drawing/2010/main"/>
              </a:ext>
            </a:extLst>
          </a:blip>
          <a:stretch>
            <a:fillRect/>
          </a:stretch>
        </p:blipFill>
        <p:spPr>
          <a:xfrm>
            <a:off x="6401995" y="2425740"/>
            <a:ext cx="5384800" cy="3243188"/>
          </a:xfrm>
          <a:prstGeom prst="rect">
            <a:avLst/>
          </a:prstGeom>
        </p:spPr>
      </p:pic>
      <p:sp>
        <p:nvSpPr>
          <p:cNvPr id="4" name="Slide Number Placeholder 3">
            <a:extLst>
              <a:ext uri="{FF2B5EF4-FFF2-40B4-BE49-F238E27FC236}">
                <a16:creationId xmlns:a16="http://schemas.microsoft.com/office/drawing/2014/main" id="{BD23DB52-2239-2A44-AF40-981AA5A5513D}"/>
              </a:ext>
            </a:extLst>
          </p:cNvPr>
          <p:cNvSpPr>
            <a:spLocks noGrp="1"/>
          </p:cNvSpPr>
          <p:nvPr>
            <p:ph type="sldNum" sz="quarter" idx="12"/>
          </p:nvPr>
        </p:nvSpPr>
        <p:spPr/>
        <p:txBody>
          <a:bodyPr/>
          <a:lstStyle/>
          <a:p>
            <a:pPr>
              <a:defRPr/>
            </a:pPr>
            <a:fld id="{EC35E9FC-F6D5-0349-BBED-EA7D7A9BC49B}" type="slidenum">
              <a:rPr lang="en-US" smtClean="0"/>
              <a:pPr>
                <a:defRPr/>
              </a:pPr>
              <a:t>41</a:t>
            </a:fld>
            <a:endParaRPr lang="en-US"/>
          </a:p>
        </p:txBody>
      </p:sp>
    </p:spTree>
    <p:extLst>
      <p:ext uri="{BB962C8B-B14F-4D97-AF65-F5344CB8AC3E}">
        <p14:creationId xmlns:p14="http://schemas.microsoft.com/office/powerpoint/2010/main" val="249316700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44C020-5E7D-BD4C-98B7-C317A404F781}"/>
              </a:ext>
            </a:extLst>
          </p:cNvPr>
          <p:cNvSpPr>
            <a:spLocks noGrp="1"/>
          </p:cNvSpPr>
          <p:nvPr>
            <p:ph type="title"/>
          </p:nvPr>
        </p:nvSpPr>
        <p:spPr/>
        <p:txBody>
          <a:bodyPr/>
          <a:lstStyle/>
          <a:p>
            <a:r>
              <a:rPr lang="en-US" dirty="0"/>
              <a:t>Irradiation Creep</a:t>
            </a:r>
          </a:p>
        </p:txBody>
      </p:sp>
      <p:sp>
        <p:nvSpPr>
          <p:cNvPr id="3" name="Content Placeholder 2">
            <a:extLst>
              <a:ext uri="{FF2B5EF4-FFF2-40B4-BE49-F238E27FC236}">
                <a16:creationId xmlns:a16="http://schemas.microsoft.com/office/drawing/2014/main" id="{0985D648-6AE3-5A43-A034-2BBCB2BC52CB}"/>
              </a:ext>
            </a:extLst>
          </p:cNvPr>
          <p:cNvSpPr>
            <a:spLocks noGrp="1"/>
          </p:cNvSpPr>
          <p:nvPr>
            <p:ph sz="half" idx="1"/>
          </p:nvPr>
        </p:nvSpPr>
        <p:spPr>
          <a:xfrm>
            <a:off x="609600" y="1968503"/>
            <a:ext cx="6148552" cy="4157663"/>
          </a:xfrm>
        </p:spPr>
        <p:txBody>
          <a:bodyPr/>
          <a:lstStyle/>
          <a:p>
            <a:r>
              <a:rPr lang="en-US" sz="2200" dirty="0"/>
              <a:t>Graphite will undergo creep (inelastic strain) during neutron irradiation and under stress at temperatures where thermal creep is generally negligible</a:t>
            </a:r>
          </a:p>
          <a:p>
            <a:r>
              <a:rPr lang="en-US" sz="2200" dirty="0"/>
              <a:t>Creep is so fundamentally important to graphite that if irradiation-induced stresses in graphite moderators could not relax via radiation creep, rapid core disintegration would result</a:t>
            </a:r>
          </a:p>
          <a:p>
            <a:r>
              <a:rPr lang="en-US" sz="2200" dirty="0"/>
              <a:t>One study showed that a 50% decrease in the assumed creep strain resulted in a 50% increase in the predicted hoop stress in a hollow cylindrical core brick</a:t>
            </a:r>
          </a:p>
          <a:p>
            <a:endParaRPr lang="en-US" sz="2200" dirty="0"/>
          </a:p>
          <a:p>
            <a:endParaRPr lang="en-US" sz="2200" dirty="0"/>
          </a:p>
        </p:txBody>
      </p:sp>
      <p:sp>
        <p:nvSpPr>
          <p:cNvPr id="4" name="Content Placeholder 3">
            <a:extLst>
              <a:ext uri="{FF2B5EF4-FFF2-40B4-BE49-F238E27FC236}">
                <a16:creationId xmlns:a16="http://schemas.microsoft.com/office/drawing/2014/main" id="{C23B8536-FA08-144C-A944-05BAAF816CCA}"/>
              </a:ext>
            </a:extLst>
          </p:cNvPr>
          <p:cNvSpPr>
            <a:spLocks noGrp="1"/>
          </p:cNvSpPr>
          <p:nvPr>
            <p:ph sz="half" idx="2"/>
          </p:nvPr>
        </p:nvSpPr>
        <p:spPr>
          <a:xfrm>
            <a:off x="6863254" y="1968503"/>
            <a:ext cx="4719145" cy="4157663"/>
          </a:xfrm>
        </p:spPr>
        <p:txBody>
          <a:bodyPr/>
          <a:lstStyle/>
          <a:p>
            <a:r>
              <a:rPr lang="en-US" sz="2200" dirty="0"/>
              <a:t>The total strain, in a graphite component under irradiation in a reactor core is given by:</a:t>
            </a:r>
          </a:p>
          <a:p>
            <a:endParaRPr lang="en-US" sz="2200" dirty="0"/>
          </a:p>
          <a:p>
            <a:r>
              <a:rPr lang="en-US" sz="2200" dirty="0"/>
              <a:t>where </a:t>
            </a:r>
            <a:r>
              <a:rPr lang="en-US" sz="2200" dirty="0" err="1">
                <a:latin typeface="Symbol" pitchFamily="2" charset="2"/>
              </a:rPr>
              <a:t>e</a:t>
            </a:r>
            <a:r>
              <a:rPr lang="en-US" sz="2200" baseline="-25000" dirty="0" err="1"/>
              <a:t>e</a:t>
            </a:r>
            <a:r>
              <a:rPr lang="en-US" sz="2200" dirty="0"/>
              <a:t> is the elastic strain; </a:t>
            </a:r>
            <a:r>
              <a:rPr lang="en-US" sz="2200" dirty="0">
                <a:latin typeface="Symbol" pitchFamily="2" charset="2"/>
              </a:rPr>
              <a:t>e</a:t>
            </a:r>
            <a:r>
              <a:rPr lang="en-US" sz="2200" baseline="-25000" dirty="0"/>
              <a:t>t</a:t>
            </a:r>
            <a:r>
              <a:rPr lang="en-US" sz="2200" dirty="0"/>
              <a:t>, the thermal strain; </a:t>
            </a:r>
            <a:r>
              <a:rPr lang="en-US" sz="2200" dirty="0">
                <a:latin typeface="Symbol" pitchFamily="2" charset="2"/>
              </a:rPr>
              <a:t>e</a:t>
            </a:r>
            <a:r>
              <a:rPr lang="en-US" sz="2200" baseline="-25000" dirty="0"/>
              <a:t>d</a:t>
            </a:r>
            <a:r>
              <a:rPr lang="en-US" sz="2200" dirty="0"/>
              <a:t>, the dimensional change strain; and </a:t>
            </a:r>
            <a:r>
              <a:rPr lang="en-US" sz="2200" dirty="0" err="1">
                <a:latin typeface="Symbol" pitchFamily="2" charset="2"/>
              </a:rPr>
              <a:t>e</a:t>
            </a:r>
            <a:r>
              <a:rPr lang="en-US" sz="2200" baseline="-25000" dirty="0" err="1"/>
              <a:t>c</a:t>
            </a:r>
            <a:r>
              <a:rPr lang="en-US" sz="2200" dirty="0"/>
              <a:t> is the creep strain</a:t>
            </a:r>
          </a:p>
          <a:p>
            <a:endParaRPr lang="en-US" sz="2200" dirty="0"/>
          </a:p>
          <a:p>
            <a:endParaRPr lang="en-US" sz="2200" dirty="0"/>
          </a:p>
        </p:txBody>
      </p:sp>
      <p:sp>
        <p:nvSpPr>
          <p:cNvPr id="5" name="Slide Number Placeholder 4">
            <a:extLst>
              <a:ext uri="{FF2B5EF4-FFF2-40B4-BE49-F238E27FC236}">
                <a16:creationId xmlns:a16="http://schemas.microsoft.com/office/drawing/2014/main" id="{CFE85F0E-E4F1-C445-9430-CCB912E48FAC}"/>
              </a:ext>
            </a:extLst>
          </p:cNvPr>
          <p:cNvSpPr>
            <a:spLocks noGrp="1"/>
          </p:cNvSpPr>
          <p:nvPr>
            <p:ph type="sldNum" sz="quarter" idx="12"/>
          </p:nvPr>
        </p:nvSpPr>
        <p:spPr/>
        <p:txBody>
          <a:bodyPr/>
          <a:lstStyle/>
          <a:p>
            <a:pPr>
              <a:defRPr/>
            </a:pPr>
            <a:fld id="{EC35E9FC-F6D5-0349-BBED-EA7D7A9BC49B}" type="slidenum">
              <a:rPr lang="en-US" smtClean="0"/>
              <a:pPr>
                <a:defRPr/>
              </a:pPr>
              <a:t>42</a:t>
            </a:fld>
            <a:endParaRPr lang="en-US" dirty="0"/>
          </a:p>
        </p:txBody>
      </p:sp>
      <p:pic>
        <p:nvPicPr>
          <p:cNvPr id="6" name="Picture 5">
            <a:extLst>
              <a:ext uri="{FF2B5EF4-FFF2-40B4-BE49-F238E27FC236}">
                <a16:creationId xmlns:a16="http://schemas.microsoft.com/office/drawing/2014/main" id="{15475D07-5548-A545-860E-C23B16EA72A0}"/>
              </a:ext>
            </a:extLst>
          </p:cNvPr>
          <p:cNvPicPr>
            <a:picLocks noChangeAspect="1"/>
          </p:cNvPicPr>
          <p:nvPr/>
        </p:nvPicPr>
        <p:blipFill>
          <a:blip r:embed="rId2"/>
          <a:stretch>
            <a:fillRect/>
          </a:stretch>
        </p:blipFill>
        <p:spPr>
          <a:xfrm>
            <a:off x="8233104" y="3073400"/>
            <a:ext cx="2552700" cy="355600"/>
          </a:xfrm>
          <a:prstGeom prst="rect">
            <a:avLst/>
          </a:prstGeom>
        </p:spPr>
      </p:pic>
    </p:spTree>
    <p:extLst>
      <p:ext uri="{BB962C8B-B14F-4D97-AF65-F5344CB8AC3E}">
        <p14:creationId xmlns:p14="http://schemas.microsoft.com/office/powerpoint/2010/main" val="36648047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B906A2-CF6F-F048-AD9A-1332A30044C6}"/>
              </a:ext>
            </a:extLst>
          </p:cNvPr>
          <p:cNvSpPr>
            <a:spLocks noGrp="1"/>
          </p:cNvSpPr>
          <p:nvPr>
            <p:ph type="title"/>
          </p:nvPr>
        </p:nvSpPr>
        <p:spPr/>
        <p:txBody>
          <a:bodyPr/>
          <a:lstStyle/>
          <a:p>
            <a:r>
              <a:rPr lang="en-US" dirty="0"/>
              <a:t>Irradiation Creep</a:t>
            </a:r>
          </a:p>
        </p:txBody>
      </p:sp>
      <p:sp>
        <p:nvSpPr>
          <p:cNvPr id="3" name="Content Placeholder 2">
            <a:extLst>
              <a:ext uri="{FF2B5EF4-FFF2-40B4-BE49-F238E27FC236}">
                <a16:creationId xmlns:a16="http://schemas.microsoft.com/office/drawing/2014/main" id="{D3357522-D994-614D-850F-F333BB61053B}"/>
              </a:ext>
            </a:extLst>
          </p:cNvPr>
          <p:cNvSpPr>
            <a:spLocks noGrp="1"/>
          </p:cNvSpPr>
          <p:nvPr>
            <p:ph sz="half" idx="1"/>
          </p:nvPr>
        </p:nvSpPr>
        <p:spPr/>
        <p:txBody>
          <a:bodyPr/>
          <a:lstStyle/>
          <a:p>
            <a:r>
              <a:rPr lang="en-US" sz="2200" dirty="0"/>
              <a:t>Because of the significance of irradiation-induced creep to the stress levels in graphite core components, accurate models of creep have long been sought, but current models tend to break down at high temperature and fluence</a:t>
            </a:r>
          </a:p>
          <a:p>
            <a:r>
              <a:rPr lang="en-US" sz="2200" dirty="0"/>
              <a:t>Stress state (compressive/tensile) has an impact on the creep rate</a:t>
            </a:r>
          </a:p>
          <a:p>
            <a:r>
              <a:rPr lang="en-US" sz="2200" dirty="0"/>
              <a:t>The creep rate increases more rapidly in the tensile loading case compared to the compressive case at high dose</a:t>
            </a:r>
          </a:p>
          <a:p>
            <a:endParaRPr lang="en-US" sz="2200" dirty="0"/>
          </a:p>
          <a:p>
            <a:endParaRPr lang="en-US" sz="2200" dirty="0"/>
          </a:p>
        </p:txBody>
      </p:sp>
      <p:pic>
        <p:nvPicPr>
          <p:cNvPr id="6" name="Content Placeholder 5">
            <a:extLst>
              <a:ext uri="{FF2B5EF4-FFF2-40B4-BE49-F238E27FC236}">
                <a16:creationId xmlns:a16="http://schemas.microsoft.com/office/drawing/2014/main" id="{3CCE3AC9-FF96-7A4A-BB09-BFA480842E73}"/>
              </a:ext>
            </a:extLst>
          </p:cNvPr>
          <p:cNvPicPr>
            <a:picLocks noGrp="1" noChangeAspect="1"/>
          </p:cNvPicPr>
          <p:nvPr>
            <p:ph sz="half" idx="2"/>
          </p:nvPr>
        </p:nvPicPr>
        <p:blipFill>
          <a:blip r:embed="rId2"/>
          <a:stretch>
            <a:fillRect/>
          </a:stretch>
        </p:blipFill>
        <p:spPr>
          <a:xfrm>
            <a:off x="6292193" y="2417379"/>
            <a:ext cx="5775374" cy="3053415"/>
          </a:xfrm>
          <a:prstGeom prst="rect">
            <a:avLst/>
          </a:prstGeom>
        </p:spPr>
      </p:pic>
      <p:sp>
        <p:nvSpPr>
          <p:cNvPr id="5" name="Slide Number Placeholder 4">
            <a:extLst>
              <a:ext uri="{FF2B5EF4-FFF2-40B4-BE49-F238E27FC236}">
                <a16:creationId xmlns:a16="http://schemas.microsoft.com/office/drawing/2014/main" id="{48514159-C89D-AA4D-B279-D7B7452CAEE4}"/>
              </a:ext>
            </a:extLst>
          </p:cNvPr>
          <p:cNvSpPr>
            <a:spLocks noGrp="1"/>
          </p:cNvSpPr>
          <p:nvPr>
            <p:ph type="sldNum" sz="quarter" idx="12"/>
          </p:nvPr>
        </p:nvSpPr>
        <p:spPr/>
        <p:txBody>
          <a:bodyPr/>
          <a:lstStyle/>
          <a:p>
            <a:pPr>
              <a:defRPr/>
            </a:pPr>
            <a:fld id="{EC35E9FC-F6D5-0349-BBED-EA7D7A9BC49B}" type="slidenum">
              <a:rPr lang="en-US" smtClean="0"/>
              <a:pPr>
                <a:defRPr/>
              </a:pPr>
              <a:t>43</a:t>
            </a:fld>
            <a:endParaRPr lang="en-US"/>
          </a:p>
        </p:txBody>
      </p:sp>
    </p:spTree>
    <p:extLst>
      <p:ext uri="{BB962C8B-B14F-4D97-AF65-F5344CB8AC3E}">
        <p14:creationId xmlns:p14="http://schemas.microsoft.com/office/powerpoint/2010/main" val="170721764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B906A2-CF6F-F048-AD9A-1332A30044C6}"/>
              </a:ext>
            </a:extLst>
          </p:cNvPr>
          <p:cNvSpPr>
            <a:spLocks noGrp="1"/>
          </p:cNvSpPr>
          <p:nvPr>
            <p:ph type="title"/>
          </p:nvPr>
        </p:nvSpPr>
        <p:spPr/>
        <p:txBody>
          <a:bodyPr/>
          <a:lstStyle/>
          <a:p>
            <a:r>
              <a:rPr lang="en-US" dirty="0"/>
              <a:t>Irradiation Creep</a:t>
            </a:r>
          </a:p>
        </p:txBody>
      </p:sp>
      <p:sp>
        <p:nvSpPr>
          <p:cNvPr id="3" name="Content Placeholder 2">
            <a:extLst>
              <a:ext uri="{FF2B5EF4-FFF2-40B4-BE49-F238E27FC236}">
                <a16:creationId xmlns:a16="http://schemas.microsoft.com/office/drawing/2014/main" id="{D3357522-D994-614D-850F-F333BB61053B}"/>
              </a:ext>
            </a:extLst>
          </p:cNvPr>
          <p:cNvSpPr>
            <a:spLocks noGrp="1"/>
          </p:cNvSpPr>
          <p:nvPr>
            <p:ph sz="half" idx="1"/>
          </p:nvPr>
        </p:nvSpPr>
        <p:spPr>
          <a:xfrm>
            <a:off x="609599" y="1968503"/>
            <a:ext cx="5864773" cy="4157663"/>
          </a:xfrm>
        </p:spPr>
        <p:txBody>
          <a:bodyPr/>
          <a:lstStyle/>
          <a:p>
            <a:r>
              <a:rPr lang="en-US" sz="2200" dirty="0"/>
              <a:t>Irradiation-induced basal plane dislocation pinning/unpinning in the graphite crystal is the expected mechanism for the irradiation-induced creep</a:t>
            </a:r>
          </a:p>
          <a:p>
            <a:r>
              <a:rPr lang="en-US" sz="2200" dirty="0"/>
              <a:t>The pinning points are speculated to be interstitial atom clusters</a:t>
            </a:r>
          </a:p>
          <a:p>
            <a:r>
              <a:rPr lang="en-US" sz="2200" dirty="0"/>
              <a:t>The interstitial clusters are temporary barriers as they are destroyed by further irradiation</a:t>
            </a:r>
          </a:p>
          <a:p>
            <a:r>
              <a:rPr lang="en-US" sz="2200" dirty="0"/>
              <a:t>The concentration of pinning sites increases under irradiation from the initial value to a steady-state concentration</a:t>
            </a:r>
          </a:p>
          <a:p>
            <a:endParaRPr lang="en-US" sz="2200" dirty="0"/>
          </a:p>
          <a:p>
            <a:endParaRPr lang="en-US" sz="2200" dirty="0"/>
          </a:p>
          <a:p>
            <a:endParaRPr lang="en-US" sz="2200" dirty="0"/>
          </a:p>
        </p:txBody>
      </p:sp>
      <p:sp>
        <p:nvSpPr>
          <p:cNvPr id="5" name="Slide Number Placeholder 4">
            <a:extLst>
              <a:ext uri="{FF2B5EF4-FFF2-40B4-BE49-F238E27FC236}">
                <a16:creationId xmlns:a16="http://schemas.microsoft.com/office/drawing/2014/main" id="{48514159-C89D-AA4D-B279-D7B7452CAEE4}"/>
              </a:ext>
            </a:extLst>
          </p:cNvPr>
          <p:cNvSpPr>
            <a:spLocks noGrp="1"/>
          </p:cNvSpPr>
          <p:nvPr>
            <p:ph type="sldNum" sz="quarter" idx="12"/>
          </p:nvPr>
        </p:nvSpPr>
        <p:spPr/>
        <p:txBody>
          <a:bodyPr/>
          <a:lstStyle/>
          <a:p>
            <a:pPr>
              <a:defRPr/>
            </a:pPr>
            <a:fld id="{EC35E9FC-F6D5-0349-BBED-EA7D7A9BC49B}" type="slidenum">
              <a:rPr lang="en-US" smtClean="0"/>
              <a:pPr>
                <a:defRPr/>
              </a:pPr>
              <a:t>44</a:t>
            </a:fld>
            <a:endParaRPr lang="en-US"/>
          </a:p>
        </p:txBody>
      </p:sp>
      <p:sp>
        <p:nvSpPr>
          <p:cNvPr id="7" name="Content Placeholder 6">
            <a:extLst>
              <a:ext uri="{FF2B5EF4-FFF2-40B4-BE49-F238E27FC236}">
                <a16:creationId xmlns:a16="http://schemas.microsoft.com/office/drawing/2014/main" id="{11E875DA-0D5B-0E4E-9CC5-2FE8C457FBEA}"/>
              </a:ext>
            </a:extLst>
          </p:cNvPr>
          <p:cNvSpPr>
            <a:spLocks noGrp="1"/>
          </p:cNvSpPr>
          <p:nvPr>
            <p:ph sz="half" idx="2"/>
          </p:nvPr>
        </p:nvSpPr>
        <p:spPr>
          <a:xfrm>
            <a:off x="6474372" y="1968503"/>
            <a:ext cx="5108028" cy="4157663"/>
          </a:xfrm>
        </p:spPr>
        <p:txBody>
          <a:bodyPr/>
          <a:lstStyle/>
          <a:p>
            <a:r>
              <a:rPr lang="en-US" sz="2200" dirty="0"/>
              <a:t>The initial creep rate is high and decreases to a near steady-state value as the pinning concentration saturates at a level controlled by the neutron flux and temperature</a:t>
            </a:r>
          </a:p>
          <a:p>
            <a:r>
              <a:rPr lang="en-US" sz="2200" dirty="0"/>
              <a:t>At high dose, the creep rate can again increase because of (1) high internal stress enhancing the creep rate, and (2) the destruction of interstitial pins by thermal diffusion of vacancies</a:t>
            </a:r>
          </a:p>
          <a:p>
            <a:endParaRPr lang="en-US" sz="2200" dirty="0"/>
          </a:p>
          <a:p>
            <a:endParaRPr lang="en-US" sz="2200" dirty="0"/>
          </a:p>
          <a:p>
            <a:endParaRPr lang="en-US" sz="2200" dirty="0"/>
          </a:p>
        </p:txBody>
      </p:sp>
    </p:spTree>
    <p:extLst>
      <p:ext uri="{BB962C8B-B14F-4D97-AF65-F5344CB8AC3E}">
        <p14:creationId xmlns:p14="http://schemas.microsoft.com/office/powerpoint/2010/main" val="374218921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7617CF-7C30-5440-A1BD-09B528945D57}"/>
              </a:ext>
            </a:extLst>
          </p:cNvPr>
          <p:cNvSpPr>
            <a:spLocks noGrp="1"/>
          </p:cNvSpPr>
          <p:nvPr>
            <p:ph type="title"/>
          </p:nvPr>
        </p:nvSpPr>
        <p:spPr/>
        <p:txBody>
          <a:bodyPr/>
          <a:lstStyle/>
          <a:p>
            <a:r>
              <a:rPr lang="en-US" dirty="0"/>
              <a:t>Irradiation Creep Models</a:t>
            </a:r>
          </a:p>
        </p:txBody>
      </p:sp>
      <p:sp>
        <p:nvSpPr>
          <p:cNvPr id="3" name="Content Placeholder 2">
            <a:extLst>
              <a:ext uri="{FF2B5EF4-FFF2-40B4-BE49-F238E27FC236}">
                <a16:creationId xmlns:a16="http://schemas.microsoft.com/office/drawing/2014/main" id="{A75A18E7-F6CD-1144-9377-E5F1C48BBDFC}"/>
              </a:ext>
            </a:extLst>
          </p:cNvPr>
          <p:cNvSpPr>
            <a:spLocks noGrp="1"/>
          </p:cNvSpPr>
          <p:nvPr>
            <p:ph sz="half" idx="1"/>
          </p:nvPr>
        </p:nvSpPr>
        <p:spPr/>
        <p:txBody>
          <a:bodyPr/>
          <a:lstStyle/>
          <a:p>
            <a:r>
              <a:rPr lang="en-US" sz="2200" dirty="0"/>
              <a:t>Since creep is so important to graphite, a number of creep prediction models have been developed:</a:t>
            </a:r>
          </a:p>
          <a:p>
            <a:pPr lvl="1"/>
            <a:r>
              <a:rPr lang="en-US" sz="2200" dirty="0"/>
              <a:t>Linear viscoelastic creep, UK creep, Kennedy, Kelly and Burchell, etc.</a:t>
            </a:r>
          </a:p>
          <a:p>
            <a:r>
              <a:rPr lang="en-US" sz="2200" dirty="0"/>
              <a:t>These models can take into account evolving pore structure, thermal expansion, recoverable strain, etc. </a:t>
            </a:r>
          </a:p>
          <a:p>
            <a:r>
              <a:rPr lang="en-US" sz="2200" dirty="0"/>
              <a:t>The M</a:t>
            </a:r>
            <a:r>
              <a:rPr lang="en-US" sz="2200" baseline="30000" dirty="0"/>
              <a:t>2</a:t>
            </a:r>
            <a:r>
              <a:rPr lang="en-US" sz="2200" dirty="0"/>
              <a:t> model potentially performs the most accurately as a function of dose at relatively low temperatures</a:t>
            </a:r>
          </a:p>
          <a:p>
            <a:endParaRPr lang="en-US" sz="2200" dirty="0"/>
          </a:p>
          <a:p>
            <a:endParaRPr lang="en-US" sz="2200" dirty="0"/>
          </a:p>
          <a:p>
            <a:pPr lvl="1"/>
            <a:endParaRPr lang="en-US" sz="2200" dirty="0"/>
          </a:p>
        </p:txBody>
      </p:sp>
      <p:sp>
        <p:nvSpPr>
          <p:cNvPr id="4" name="Content Placeholder 3">
            <a:extLst>
              <a:ext uri="{FF2B5EF4-FFF2-40B4-BE49-F238E27FC236}">
                <a16:creationId xmlns:a16="http://schemas.microsoft.com/office/drawing/2014/main" id="{559BE980-9F54-BC4C-BFDC-171F2C0475DA}"/>
              </a:ext>
            </a:extLst>
          </p:cNvPr>
          <p:cNvSpPr>
            <a:spLocks noGrp="1"/>
          </p:cNvSpPr>
          <p:nvPr>
            <p:ph sz="half" idx="2"/>
          </p:nvPr>
        </p:nvSpPr>
        <p:spPr/>
        <p:txBody>
          <a:bodyPr/>
          <a:lstStyle/>
          <a:p>
            <a:r>
              <a:rPr lang="en-US" sz="2200" dirty="0"/>
              <a:t>However, no model is sufficiently accurate at both high dose and high temperature</a:t>
            </a:r>
          </a:p>
          <a:p>
            <a:endParaRPr lang="en-US" sz="2200" dirty="0"/>
          </a:p>
        </p:txBody>
      </p:sp>
      <p:sp>
        <p:nvSpPr>
          <p:cNvPr id="5" name="Slide Number Placeholder 4">
            <a:extLst>
              <a:ext uri="{FF2B5EF4-FFF2-40B4-BE49-F238E27FC236}">
                <a16:creationId xmlns:a16="http://schemas.microsoft.com/office/drawing/2014/main" id="{F12FDB8C-BFC1-D84E-BD7A-D98656FEA9B7}"/>
              </a:ext>
            </a:extLst>
          </p:cNvPr>
          <p:cNvSpPr>
            <a:spLocks noGrp="1"/>
          </p:cNvSpPr>
          <p:nvPr>
            <p:ph type="sldNum" sz="quarter" idx="12"/>
          </p:nvPr>
        </p:nvSpPr>
        <p:spPr/>
        <p:txBody>
          <a:bodyPr/>
          <a:lstStyle/>
          <a:p>
            <a:pPr>
              <a:defRPr/>
            </a:pPr>
            <a:fld id="{EC35E9FC-F6D5-0349-BBED-EA7D7A9BC49B}" type="slidenum">
              <a:rPr lang="en-US" smtClean="0"/>
              <a:pPr>
                <a:defRPr/>
              </a:pPr>
              <a:t>45</a:t>
            </a:fld>
            <a:endParaRPr lang="en-US"/>
          </a:p>
        </p:txBody>
      </p:sp>
      <p:pic>
        <p:nvPicPr>
          <p:cNvPr id="6" name="Picture 5">
            <a:extLst>
              <a:ext uri="{FF2B5EF4-FFF2-40B4-BE49-F238E27FC236}">
                <a16:creationId xmlns:a16="http://schemas.microsoft.com/office/drawing/2014/main" id="{AEC981B7-4640-C94C-9917-9DA935502720}"/>
              </a:ext>
            </a:extLst>
          </p:cNvPr>
          <p:cNvPicPr>
            <a:picLocks noChangeAspect="1"/>
          </p:cNvPicPr>
          <p:nvPr/>
        </p:nvPicPr>
        <p:blipFill>
          <a:blip r:embed="rId2"/>
          <a:stretch>
            <a:fillRect/>
          </a:stretch>
        </p:blipFill>
        <p:spPr>
          <a:xfrm>
            <a:off x="6639034" y="3071648"/>
            <a:ext cx="4638973" cy="2886239"/>
          </a:xfrm>
          <a:prstGeom prst="rect">
            <a:avLst/>
          </a:prstGeom>
        </p:spPr>
      </p:pic>
    </p:spTree>
    <p:extLst>
      <p:ext uri="{BB962C8B-B14F-4D97-AF65-F5344CB8AC3E}">
        <p14:creationId xmlns:p14="http://schemas.microsoft.com/office/powerpoint/2010/main" val="246781983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007C5-E917-1341-A784-F84B4A392885}"/>
              </a:ext>
            </a:extLst>
          </p:cNvPr>
          <p:cNvSpPr>
            <a:spLocks noGrp="1"/>
          </p:cNvSpPr>
          <p:nvPr>
            <p:ph type="title"/>
          </p:nvPr>
        </p:nvSpPr>
        <p:spPr/>
        <p:txBody>
          <a:bodyPr/>
          <a:lstStyle/>
          <a:p>
            <a:r>
              <a:rPr lang="en-US" dirty="0"/>
              <a:t>Radiolytic Oxidation</a:t>
            </a:r>
          </a:p>
        </p:txBody>
      </p:sp>
      <p:sp>
        <p:nvSpPr>
          <p:cNvPr id="3" name="Content Placeholder 2">
            <a:extLst>
              <a:ext uri="{FF2B5EF4-FFF2-40B4-BE49-F238E27FC236}">
                <a16:creationId xmlns:a16="http://schemas.microsoft.com/office/drawing/2014/main" id="{8C41E1E4-D27B-104A-A462-7F07747D4EA0}"/>
              </a:ext>
            </a:extLst>
          </p:cNvPr>
          <p:cNvSpPr>
            <a:spLocks noGrp="1"/>
          </p:cNvSpPr>
          <p:nvPr>
            <p:ph sz="half" idx="1"/>
          </p:nvPr>
        </p:nvSpPr>
        <p:spPr/>
        <p:txBody>
          <a:bodyPr/>
          <a:lstStyle/>
          <a:p>
            <a:r>
              <a:rPr lang="en-US" sz="2400" dirty="0"/>
              <a:t>In carbon dioxide (CO2)-cooled reactors, two types of oxidation can occur: thermal and radiolytic</a:t>
            </a:r>
          </a:p>
          <a:p>
            <a:r>
              <a:rPr lang="en-US" sz="2400" dirty="0"/>
              <a:t>Radiolytic oxidation occurs when CO2 is decomposed by ionizing radiation (radiolysis) to form CO and an active oxidizing species (something like CO3), which attacks the graphite</a:t>
            </a:r>
          </a:p>
          <a:p>
            <a:endParaRPr lang="en-US" sz="2400" dirty="0"/>
          </a:p>
          <a:p>
            <a:endParaRPr lang="en-US" sz="2400" dirty="0"/>
          </a:p>
        </p:txBody>
      </p:sp>
      <p:sp>
        <p:nvSpPr>
          <p:cNvPr id="4" name="Content Placeholder 3">
            <a:extLst>
              <a:ext uri="{FF2B5EF4-FFF2-40B4-BE49-F238E27FC236}">
                <a16:creationId xmlns:a16="http://schemas.microsoft.com/office/drawing/2014/main" id="{D42E2F99-9EB0-7548-BCFF-E4A5B18DB53D}"/>
              </a:ext>
            </a:extLst>
          </p:cNvPr>
          <p:cNvSpPr>
            <a:spLocks noGrp="1"/>
          </p:cNvSpPr>
          <p:nvPr>
            <p:ph sz="half" idx="2"/>
          </p:nvPr>
        </p:nvSpPr>
        <p:spPr/>
        <p:txBody>
          <a:bodyPr/>
          <a:lstStyle/>
          <a:p>
            <a:r>
              <a:rPr lang="en-US" sz="2400" dirty="0"/>
              <a:t>Radiolytic oxidation occurs predominantly within the graphite open porosity</a:t>
            </a:r>
          </a:p>
          <a:p>
            <a:r>
              <a:rPr lang="en-US" sz="2400" dirty="0"/>
              <a:t>Can result in weight loss and wastage from graphite</a:t>
            </a:r>
          </a:p>
          <a:p>
            <a:endParaRPr lang="en-US" sz="2400" dirty="0"/>
          </a:p>
          <a:p>
            <a:endParaRPr lang="en-US" sz="2400" dirty="0"/>
          </a:p>
        </p:txBody>
      </p:sp>
      <p:sp>
        <p:nvSpPr>
          <p:cNvPr id="5" name="Slide Number Placeholder 4">
            <a:extLst>
              <a:ext uri="{FF2B5EF4-FFF2-40B4-BE49-F238E27FC236}">
                <a16:creationId xmlns:a16="http://schemas.microsoft.com/office/drawing/2014/main" id="{F06781E5-A083-0C40-921E-6E8476C692F7}"/>
              </a:ext>
            </a:extLst>
          </p:cNvPr>
          <p:cNvSpPr>
            <a:spLocks noGrp="1"/>
          </p:cNvSpPr>
          <p:nvPr>
            <p:ph type="sldNum" sz="quarter" idx="12"/>
          </p:nvPr>
        </p:nvSpPr>
        <p:spPr/>
        <p:txBody>
          <a:bodyPr/>
          <a:lstStyle/>
          <a:p>
            <a:pPr>
              <a:defRPr/>
            </a:pPr>
            <a:fld id="{EC35E9FC-F6D5-0349-BBED-EA7D7A9BC49B}" type="slidenum">
              <a:rPr lang="en-US" smtClean="0"/>
              <a:pPr>
                <a:defRPr/>
              </a:pPr>
              <a:t>46</a:t>
            </a:fld>
            <a:endParaRPr lang="en-US"/>
          </a:p>
        </p:txBody>
      </p:sp>
      <p:pic>
        <p:nvPicPr>
          <p:cNvPr id="6" name="Picture 5">
            <a:extLst>
              <a:ext uri="{FF2B5EF4-FFF2-40B4-BE49-F238E27FC236}">
                <a16:creationId xmlns:a16="http://schemas.microsoft.com/office/drawing/2014/main" id="{BAA4923E-89CE-BD49-85FC-3FB0D89AD860}"/>
              </a:ext>
            </a:extLst>
          </p:cNvPr>
          <p:cNvPicPr>
            <a:picLocks noChangeAspect="1"/>
          </p:cNvPicPr>
          <p:nvPr/>
        </p:nvPicPr>
        <p:blipFill>
          <a:blip r:embed="rId2"/>
          <a:stretch>
            <a:fillRect/>
          </a:stretch>
        </p:blipFill>
        <p:spPr>
          <a:xfrm>
            <a:off x="1778000" y="5475287"/>
            <a:ext cx="3048000" cy="965200"/>
          </a:xfrm>
          <a:prstGeom prst="rect">
            <a:avLst/>
          </a:prstGeom>
        </p:spPr>
      </p:pic>
      <p:pic>
        <p:nvPicPr>
          <p:cNvPr id="7" name="Picture 6">
            <a:extLst>
              <a:ext uri="{FF2B5EF4-FFF2-40B4-BE49-F238E27FC236}">
                <a16:creationId xmlns:a16="http://schemas.microsoft.com/office/drawing/2014/main" id="{91AD87D7-6E62-C14E-BBE0-23B5C1D05E37}"/>
              </a:ext>
            </a:extLst>
          </p:cNvPr>
          <p:cNvPicPr>
            <a:picLocks noChangeAspect="1"/>
          </p:cNvPicPr>
          <p:nvPr/>
        </p:nvPicPr>
        <p:blipFill>
          <a:blip r:embed="rId3"/>
          <a:stretch>
            <a:fillRect/>
          </a:stretch>
        </p:blipFill>
        <p:spPr>
          <a:xfrm>
            <a:off x="6302780" y="3932294"/>
            <a:ext cx="4869639" cy="2789183"/>
          </a:xfrm>
          <a:prstGeom prst="rect">
            <a:avLst/>
          </a:prstGeom>
        </p:spPr>
      </p:pic>
    </p:spTree>
    <p:extLst>
      <p:ext uri="{BB962C8B-B14F-4D97-AF65-F5344CB8AC3E}">
        <p14:creationId xmlns:p14="http://schemas.microsoft.com/office/powerpoint/2010/main" val="33605123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7947CF-EAEA-5F40-93E5-30922295C42A}"/>
              </a:ext>
            </a:extLst>
          </p:cNvPr>
          <p:cNvSpPr>
            <a:spLocks noGrp="1"/>
          </p:cNvSpPr>
          <p:nvPr>
            <p:ph type="title"/>
          </p:nvPr>
        </p:nvSpPr>
        <p:spPr/>
        <p:txBody>
          <a:bodyPr/>
          <a:lstStyle/>
          <a:p>
            <a:r>
              <a:rPr lang="en-US" dirty="0"/>
              <a:t>Fabrication</a:t>
            </a:r>
          </a:p>
        </p:txBody>
      </p:sp>
      <p:sp>
        <p:nvSpPr>
          <p:cNvPr id="3" name="Slide Number Placeholder 2">
            <a:extLst>
              <a:ext uri="{FF2B5EF4-FFF2-40B4-BE49-F238E27FC236}">
                <a16:creationId xmlns:a16="http://schemas.microsoft.com/office/drawing/2014/main" id="{342DAA01-5B2D-5545-A184-0A99F36A4B05}"/>
              </a:ext>
            </a:extLst>
          </p:cNvPr>
          <p:cNvSpPr>
            <a:spLocks noGrp="1"/>
          </p:cNvSpPr>
          <p:nvPr>
            <p:ph type="sldNum" sz="quarter" idx="12"/>
          </p:nvPr>
        </p:nvSpPr>
        <p:spPr/>
        <p:txBody>
          <a:bodyPr/>
          <a:lstStyle/>
          <a:p>
            <a:pPr>
              <a:defRPr/>
            </a:pPr>
            <a:fld id="{0DA6BD0F-ABBC-C14D-BC96-77BE126A748B}" type="slidenum">
              <a:rPr lang="en-US" smtClean="0"/>
              <a:pPr>
                <a:defRPr/>
              </a:pPr>
              <a:t>47</a:t>
            </a:fld>
            <a:endParaRPr lang="en-US"/>
          </a:p>
        </p:txBody>
      </p:sp>
    </p:spTree>
    <p:extLst>
      <p:ext uri="{BB962C8B-B14F-4D97-AF65-F5344CB8AC3E}">
        <p14:creationId xmlns:p14="http://schemas.microsoft.com/office/powerpoint/2010/main" val="152576296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3DC18E-21BC-424E-A832-578210A8841A}"/>
              </a:ext>
            </a:extLst>
          </p:cNvPr>
          <p:cNvSpPr>
            <a:spLocks noGrp="1"/>
          </p:cNvSpPr>
          <p:nvPr>
            <p:ph type="title"/>
          </p:nvPr>
        </p:nvSpPr>
        <p:spPr/>
        <p:txBody>
          <a:bodyPr/>
          <a:lstStyle/>
          <a:p>
            <a:r>
              <a:rPr lang="en-US" dirty="0"/>
              <a:t>Fuel Kernel Fabrication</a:t>
            </a:r>
          </a:p>
        </p:txBody>
      </p:sp>
      <p:sp>
        <p:nvSpPr>
          <p:cNvPr id="3" name="Content Placeholder 2">
            <a:extLst>
              <a:ext uri="{FF2B5EF4-FFF2-40B4-BE49-F238E27FC236}">
                <a16:creationId xmlns:a16="http://schemas.microsoft.com/office/drawing/2014/main" id="{5B6048BD-3114-A840-9F80-2E776DC158D1}"/>
              </a:ext>
            </a:extLst>
          </p:cNvPr>
          <p:cNvSpPr>
            <a:spLocks noGrp="1"/>
          </p:cNvSpPr>
          <p:nvPr>
            <p:ph sz="half" idx="1"/>
          </p:nvPr>
        </p:nvSpPr>
        <p:spPr/>
        <p:txBody>
          <a:bodyPr/>
          <a:lstStyle/>
          <a:p>
            <a:r>
              <a:rPr lang="en-US" sz="2400" dirty="0"/>
              <a:t>The sol–gel technique for kernel microsphere preparation is based on the following two chemical reactions starting from U3O8 powder</a:t>
            </a:r>
          </a:p>
          <a:p>
            <a:endParaRPr lang="en-US" sz="2400" dirty="0"/>
          </a:p>
        </p:txBody>
      </p:sp>
      <p:sp>
        <p:nvSpPr>
          <p:cNvPr id="4" name="Content Placeholder 3">
            <a:extLst>
              <a:ext uri="{FF2B5EF4-FFF2-40B4-BE49-F238E27FC236}">
                <a16:creationId xmlns:a16="http://schemas.microsoft.com/office/drawing/2014/main" id="{D8237FFF-9AF3-C348-961F-60C68AC49FE8}"/>
              </a:ext>
            </a:extLst>
          </p:cNvPr>
          <p:cNvSpPr>
            <a:spLocks noGrp="1"/>
          </p:cNvSpPr>
          <p:nvPr>
            <p:ph sz="half" idx="2"/>
          </p:nvPr>
        </p:nvSpPr>
        <p:spPr/>
        <p:txBody>
          <a:bodyPr/>
          <a:lstStyle/>
          <a:p>
            <a:r>
              <a:rPr lang="en-US" sz="2400" dirty="0"/>
              <a:t>The (NH4)2U2O7 (ammonium di-</a:t>
            </a:r>
            <a:r>
              <a:rPr lang="en-US" sz="2400" dirty="0" err="1"/>
              <a:t>uranate</a:t>
            </a:r>
            <a:r>
              <a:rPr lang="en-US" sz="2400" dirty="0"/>
              <a:t> – ADU) is converted to UO2 by sintering in hydrogen gas</a:t>
            </a:r>
          </a:p>
          <a:p>
            <a:r>
              <a:rPr lang="en-US" sz="2400" dirty="0"/>
              <a:t>For the production of UCO kernels, carbon black is added to the broth and the sintering is performed in CO gas to ensure adequate C/O stoichiometry</a:t>
            </a:r>
          </a:p>
          <a:p>
            <a:endParaRPr lang="en-US" sz="2400" dirty="0"/>
          </a:p>
        </p:txBody>
      </p:sp>
      <p:pic>
        <p:nvPicPr>
          <p:cNvPr id="5" name="Picture 4">
            <a:extLst>
              <a:ext uri="{FF2B5EF4-FFF2-40B4-BE49-F238E27FC236}">
                <a16:creationId xmlns:a16="http://schemas.microsoft.com/office/drawing/2014/main" id="{48D9D937-1F47-1840-B3B3-87CEC0F96718}"/>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61494" y="4047334"/>
            <a:ext cx="4481012" cy="1641661"/>
          </a:xfrm>
          <a:prstGeom prst="rect">
            <a:avLst/>
          </a:prstGeom>
        </p:spPr>
      </p:pic>
    </p:spTree>
    <p:extLst>
      <p:ext uri="{BB962C8B-B14F-4D97-AF65-F5344CB8AC3E}">
        <p14:creationId xmlns:p14="http://schemas.microsoft.com/office/powerpoint/2010/main" val="87237545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95BB59-82B3-CD4F-8B17-4D6E6CBC748E}"/>
              </a:ext>
            </a:extLst>
          </p:cNvPr>
          <p:cNvSpPr>
            <a:spLocks noGrp="1"/>
          </p:cNvSpPr>
          <p:nvPr>
            <p:ph type="title"/>
          </p:nvPr>
        </p:nvSpPr>
        <p:spPr/>
        <p:txBody>
          <a:bodyPr/>
          <a:lstStyle/>
          <a:p>
            <a:r>
              <a:rPr lang="en-US" dirty="0"/>
              <a:t>Fuel Kernel Fabrication</a:t>
            </a:r>
          </a:p>
        </p:txBody>
      </p:sp>
      <p:sp>
        <p:nvSpPr>
          <p:cNvPr id="3" name="Content Placeholder 2">
            <a:extLst>
              <a:ext uri="{FF2B5EF4-FFF2-40B4-BE49-F238E27FC236}">
                <a16:creationId xmlns:a16="http://schemas.microsoft.com/office/drawing/2014/main" id="{A60F2271-FB6C-1A41-8552-BBD956A8F445}"/>
              </a:ext>
            </a:extLst>
          </p:cNvPr>
          <p:cNvSpPr>
            <a:spLocks noGrp="1"/>
          </p:cNvSpPr>
          <p:nvPr>
            <p:ph sz="half" idx="1"/>
          </p:nvPr>
        </p:nvSpPr>
        <p:spPr>
          <a:xfrm>
            <a:off x="609599" y="1968503"/>
            <a:ext cx="7275755" cy="4157663"/>
          </a:xfrm>
        </p:spPr>
        <p:txBody>
          <a:bodyPr/>
          <a:lstStyle/>
          <a:p>
            <a:r>
              <a:rPr lang="en-US" sz="2400" dirty="0"/>
              <a:t>The mechanical strength of the coated layers depends on their thickness and sphericity, and thus strongly depend on the diameter and sphericity of the kernels</a:t>
            </a:r>
          </a:p>
          <a:p>
            <a:r>
              <a:rPr lang="en-US" sz="2400" dirty="0"/>
              <a:t>Vibrating nozzles from which droplets are emitted with high speed were developed for uniform and spherical  kernel fabrication</a:t>
            </a:r>
          </a:p>
          <a:p>
            <a:r>
              <a:rPr lang="en-US" sz="2400" dirty="0"/>
              <a:t>A process is applied to prevent the deformation of droplets while they are landing on the ammonia water, where droplets are solidified while falling in ammonia gas blown against them</a:t>
            </a:r>
          </a:p>
          <a:p>
            <a:endParaRPr lang="en-US" sz="2400" dirty="0"/>
          </a:p>
          <a:p>
            <a:endParaRPr lang="en-US" sz="2400" dirty="0"/>
          </a:p>
          <a:p>
            <a:endParaRPr lang="en-US" sz="2400" dirty="0"/>
          </a:p>
          <a:p>
            <a:endParaRPr lang="en-US" sz="2400" dirty="0"/>
          </a:p>
        </p:txBody>
      </p:sp>
      <p:pic>
        <p:nvPicPr>
          <p:cNvPr id="5" name="Content Placeholder 4">
            <a:extLst>
              <a:ext uri="{FF2B5EF4-FFF2-40B4-BE49-F238E27FC236}">
                <a16:creationId xmlns:a16="http://schemas.microsoft.com/office/drawing/2014/main" id="{539A2651-D3FB-4649-BBDB-04B5C455ABF9}"/>
              </a:ext>
            </a:extLst>
          </p:cNvPr>
          <p:cNvPicPr>
            <a:picLocks noGrp="1" noChangeAspect="1"/>
          </p:cNvPicPr>
          <p:nvPr>
            <p:ph sz="half" idx="2"/>
          </p:nvPr>
        </p:nvPicPr>
        <p:blipFill>
          <a:blip r:embed="rId2" cstate="email">
            <a:extLst>
              <a:ext uri="{28A0092B-C50C-407E-A947-70E740481C1C}">
                <a14:useLocalDpi xmlns:a14="http://schemas.microsoft.com/office/drawing/2010/main"/>
              </a:ext>
            </a:extLst>
          </a:blip>
          <a:stretch>
            <a:fillRect/>
          </a:stretch>
        </p:blipFill>
        <p:spPr>
          <a:xfrm>
            <a:off x="8222098" y="1968503"/>
            <a:ext cx="3360302" cy="4157663"/>
          </a:xfrm>
          <a:prstGeom prst="rect">
            <a:avLst/>
          </a:prstGeom>
        </p:spPr>
      </p:pic>
    </p:spTree>
    <p:extLst>
      <p:ext uri="{BB962C8B-B14F-4D97-AF65-F5344CB8AC3E}">
        <p14:creationId xmlns:p14="http://schemas.microsoft.com/office/powerpoint/2010/main" val="28315092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9957E8-B98C-F044-BD9F-900BAC2054B4}"/>
              </a:ext>
            </a:extLst>
          </p:cNvPr>
          <p:cNvSpPr>
            <a:spLocks noGrp="1"/>
          </p:cNvSpPr>
          <p:nvPr>
            <p:ph type="title"/>
          </p:nvPr>
        </p:nvSpPr>
        <p:spPr/>
        <p:txBody>
          <a:bodyPr/>
          <a:lstStyle/>
          <a:p>
            <a:r>
              <a:rPr lang="en-US" dirty="0"/>
              <a:t>High T Radiation Effects in </a:t>
            </a:r>
            <a:r>
              <a:rPr lang="en-US" dirty="0" err="1"/>
              <a:t>SiC</a:t>
            </a:r>
            <a:endParaRPr lang="en-US" dirty="0"/>
          </a:p>
        </p:txBody>
      </p:sp>
      <p:sp>
        <p:nvSpPr>
          <p:cNvPr id="3" name="Content Placeholder 2">
            <a:extLst>
              <a:ext uri="{FF2B5EF4-FFF2-40B4-BE49-F238E27FC236}">
                <a16:creationId xmlns:a16="http://schemas.microsoft.com/office/drawing/2014/main" id="{880A1D2C-87D7-A84A-BED9-7210B2DFF21B}"/>
              </a:ext>
            </a:extLst>
          </p:cNvPr>
          <p:cNvSpPr>
            <a:spLocks noGrp="1"/>
          </p:cNvSpPr>
          <p:nvPr>
            <p:ph sz="half" idx="1"/>
          </p:nvPr>
        </p:nvSpPr>
        <p:spPr>
          <a:xfrm>
            <a:off x="609599" y="1968503"/>
            <a:ext cx="6533479" cy="4157663"/>
          </a:xfrm>
        </p:spPr>
        <p:txBody>
          <a:bodyPr/>
          <a:lstStyle/>
          <a:p>
            <a:r>
              <a:rPr lang="en-US" sz="2200" dirty="0"/>
              <a:t>Above 1000C, Frank loops of the interstitial type become the dominant defects observed by TEM</a:t>
            </a:r>
          </a:p>
          <a:p>
            <a:r>
              <a:rPr lang="en-US" sz="2200" dirty="0"/>
              <a:t>Interstitial Frank loops are faulted, in that they include a stacking fault</a:t>
            </a:r>
          </a:p>
          <a:p>
            <a:r>
              <a:rPr lang="en-US" sz="2200" dirty="0"/>
              <a:t>Consequently, these loops cannot glide and will not move under an applied stress or temperature, and are therefore considered as sessile</a:t>
            </a:r>
          </a:p>
          <a:p>
            <a:r>
              <a:rPr lang="en-US" sz="2200" dirty="0"/>
              <a:t>At high temperature, the development of Frank loops into dislocation networks through unfaulting reactions at high doses is reported</a:t>
            </a:r>
          </a:p>
        </p:txBody>
      </p:sp>
      <p:pic>
        <p:nvPicPr>
          <p:cNvPr id="5" name="Content Placeholder 4">
            <a:extLst>
              <a:ext uri="{FF2B5EF4-FFF2-40B4-BE49-F238E27FC236}">
                <a16:creationId xmlns:a16="http://schemas.microsoft.com/office/drawing/2014/main" id="{C26003CB-11BC-CE42-8ADA-9D9BD5F78ACA}"/>
              </a:ext>
            </a:extLst>
          </p:cNvPr>
          <p:cNvPicPr>
            <a:picLocks noGrp="1" noChangeAspect="1"/>
          </p:cNvPicPr>
          <p:nvPr>
            <p:ph sz="half" idx="2"/>
          </p:nvPr>
        </p:nvPicPr>
        <p:blipFill rotWithShape="1">
          <a:blip r:embed="rId2" cstate="email">
            <a:extLst>
              <a:ext uri="{28A0092B-C50C-407E-A947-70E740481C1C}">
                <a14:useLocalDpi xmlns:a14="http://schemas.microsoft.com/office/drawing/2010/main"/>
              </a:ext>
            </a:extLst>
          </a:blip>
          <a:srcRect/>
          <a:stretch/>
        </p:blipFill>
        <p:spPr>
          <a:xfrm>
            <a:off x="7957440" y="1968500"/>
            <a:ext cx="2810598" cy="1908371"/>
          </a:xfrm>
          <a:prstGeom prst="rect">
            <a:avLst/>
          </a:prstGeom>
        </p:spPr>
      </p:pic>
      <p:pic>
        <p:nvPicPr>
          <p:cNvPr id="6" name="Picture 5">
            <a:extLst>
              <a:ext uri="{FF2B5EF4-FFF2-40B4-BE49-F238E27FC236}">
                <a16:creationId xmlns:a16="http://schemas.microsoft.com/office/drawing/2014/main" id="{57F7C259-2E87-BB45-9DF5-516B803A9A0E}"/>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7779721" y="3876871"/>
            <a:ext cx="2429286" cy="2620990"/>
          </a:xfrm>
          <a:prstGeom prst="rect">
            <a:avLst/>
          </a:prstGeom>
        </p:spPr>
      </p:pic>
      <p:sp>
        <p:nvSpPr>
          <p:cNvPr id="7" name="TextBox 6">
            <a:extLst>
              <a:ext uri="{FF2B5EF4-FFF2-40B4-BE49-F238E27FC236}">
                <a16:creationId xmlns:a16="http://schemas.microsoft.com/office/drawing/2014/main" id="{8088A641-3ABC-A946-BE15-9A77593E4AFE}"/>
              </a:ext>
            </a:extLst>
          </p:cNvPr>
          <p:cNvSpPr txBox="1"/>
          <p:nvPr/>
        </p:nvSpPr>
        <p:spPr>
          <a:xfrm>
            <a:off x="10424160" y="4593515"/>
            <a:ext cx="1258645" cy="646331"/>
          </a:xfrm>
          <a:prstGeom prst="rect">
            <a:avLst/>
          </a:prstGeom>
          <a:noFill/>
        </p:spPr>
        <p:txBody>
          <a:bodyPr wrap="square" rtlCol="0">
            <a:spAutoFit/>
          </a:bodyPr>
          <a:lstStyle/>
          <a:p>
            <a:r>
              <a:rPr lang="en-US" dirty="0"/>
              <a:t>Frank loops in Al</a:t>
            </a:r>
          </a:p>
        </p:txBody>
      </p:sp>
      <p:sp>
        <p:nvSpPr>
          <p:cNvPr id="4" name="Slide Number Placeholder 3">
            <a:extLst>
              <a:ext uri="{FF2B5EF4-FFF2-40B4-BE49-F238E27FC236}">
                <a16:creationId xmlns:a16="http://schemas.microsoft.com/office/drawing/2014/main" id="{B6432E1F-F866-0244-8360-246DAFA3F823}"/>
              </a:ext>
            </a:extLst>
          </p:cNvPr>
          <p:cNvSpPr>
            <a:spLocks noGrp="1"/>
          </p:cNvSpPr>
          <p:nvPr>
            <p:ph type="sldNum" sz="quarter" idx="12"/>
          </p:nvPr>
        </p:nvSpPr>
        <p:spPr/>
        <p:txBody>
          <a:bodyPr/>
          <a:lstStyle/>
          <a:p>
            <a:pPr>
              <a:defRPr/>
            </a:pPr>
            <a:fld id="{EC35E9FC-F6D5-0349-BBED-EA7D7A9BC49B}" type="slidenum">
              <a:rPr lang="en-US" smtClean="0"/>
              <a:pPr>
                <a:defRPr/>
              </a:pPr>
              <a:t>5</a:t>
            </a:fld>
            <a:endParaRPr lang="en-US"/>
          </a:p>
        </p:txBody>
      </p:sp>
    </p:spTree>
    <p:extLst>
      <p:ext uri="{BB962C8B-B14F-4D97-AF65-F5344CB8AC3E}">
        <p14:creationId xmlns:p14="http://schemas.microsoft.com/office/powerpoint/2010/main" val="241008472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DCE1C-A406-4245-BF8B-390439F716C4}"/>
              </a:ext>
            </a:extLst>
          </p:cNvPr>
          <p:cNvSpPr>
            <a:spLocks noGrp="1"/>
          </p:cNvSpPr>
          <p:nvPr>
            <p:ph type="title"/>
          </p:nvPr>
        </p:nvSpPr>
        <p:spPr/>
        <p:txBody>
          <a:bodyPr/>
          <a:lstStyle/>
          <a:p>
            <a:r>
              <a:rPr lang="en-US" dirty="0" err="1"/>
              <a:t>SiC</a:t>
            </a:r>
            <a:r>
              <a:rPr lang="en-US" dirty="0"/>
              <a:t> (and </a:t>
            </a:r>
            <a:r>
              <a:rPr lang="en-US" dirty="0" err="1"/>
              <a:t>PyC</a:t>
            </a:r>
            <a:r>
              <a:rPr lang="en-US" dirty="0"/>
              <a:t>) Fabrication</a:t>
            </a:r>
          </a:p>
        </p:txBody>
      </p:sp>
      <p:sp>
        <p:nvSpPr>
          <p:cNvPr id="3" name="Content Placeholder 2">
            <a:extLst>
              <a:ext uri="{FF2B5EF4-FFF2-40B4-BE49-F238E27FC236}">
                <a16:creationId xmlns:a16="http://schemas.microsoft.com/office/drawing/2014/main" id="{C79A5BE6-EFC3-FA4A-98A4-32E35018637A}"/>
              </a:ext>
            </a:extLst>
          </p:cNvPr>
          <p:cNvSpPr>
            <a:spLocks noGrp="1"/>
          </p:cNvSpPr>
          <p:nvPr>
            <p:ph sz="half" idx="1"/>
          </p:nvPr>
        </p:nvSpPr>
        <p:spPr>
          <a:xfrm>
            <a:off x="609600" y="1968503"/>
            <a:ext cx="7329544" cy="4157663"/>
          </a:xfrm>
        </p:spPr>
        <p:txBody>
          <a:bodyPr/>
          <a:lstStyle/>
          <a:p>
            <a:r>
              <a:rPr lang="en-US" sz="2400" dirty="0"/>
              <a:t>The coating technology of both the </a:t>
            </a:r>
            <a:r>
              <a:rPr lang="en-US" sz="2400" dirty="0" err="1"/>
              <a:t>SiC</a:t>
            </a:r>
            <a:r>
              <a:rPr lang="en-US" sz="2400" dirty="0"/>
              <a:t> and </a:t>
            </a:r>
            <a:r>
              <a:rPr lang="en-US" sz="2400" dirty="0" err="1"/>
              <a:t>PyC</a:t>
            </a:r>
            <a:r>
              <a:rPr lang="en-US" sz="2400" dirty="0"/>
              <a:t> layers involves a fluidization of the kernel microsphere bed and chemical vapor deposition (CVD) coating</a:t>
            </a:r>
          </a:p>
          <a:p>
            <a:r>
              <a:rPr lang="en-US" sz="2400" dirty="0"/>
              <a:t>TRISO coating process is divided into four coating processes for the porous </a:t>
            </a:r>
            <a:r>
              <a:rPr lang="en-US" sz="2400" dirty="0" err="1"/>
              <a:t>PyC</a:t>
            </a:r>
            <a:r>
              <a:rPr lang="en-US" sz="2400" dirty="0"/>
              <a:t>, </a:t>
            </a:r>
            <a:r>
              <a:rPr lang="en-US" sz="2400" dirty="0" err="1"/>
              <a:t>IPyC</a:t>
            </a:r>
            <a:r>
              <a:rPr lang="en-US" sz="2400" dirty="0"/>
              <a:t>, </a:t>
            </a:r>
            <a:r>
              <a:rPr lang="en-US" sz="2400" dirty="0" err="1"/>
              <a:t>SiC</a:t>
            </a:r>
            <a:r>
              <a:rPr lang="en-US" sz="2400" dirty="0"/>
              <a:t>, and final </a:t>
            </a:r>
            <a:r>
              <a:rPr lang="en-US" sz="2400" dirty="0" err="1"/>
              <a:t>OPyC</a:t>
            </a:r>
            <a:r>
              <a:rPr lang="en-US" sz="2400" dirty="0"/>
              <a:t> layers</a:t>
            </a:r>
          </a:p>
          <a:p>
            <a:r>
              <a:rPr lang="en-US" sz="2400" dirty="0"/>
              <a:t>A specific mixture of gases is used for the deposition of each layer</a:t>
            </a:r>
          </a:p>
          <a:p>
            <a:pPr lvl="1"/>
            <a:r>
              <a:rPr lang="en-US" sz="2000" dirty="0"/>
              <a:t>buffer: C2H2+Ar; </a:t>
            </a:r>
            <a:r>
              <a:rPr lang="en-US" sz="2000" dirty="0" err="1"/>
              <a:t>IPyC</a:t>
            </a:r>
            <a:r>
              <a:rPr lang="en-US" sz="2000" dirty="0"/>
              <a:t>/</a:t>
            </a:r>
            <a:r>
              <a:rPr lang="en-US" sz="2000" dirty="0" err="1"/>
              <a:t>OPyC</a:t>
            </a:r>
            <a:r>
              <a:rPr lang="en-US" sz="2000" dirty="0"/>
              <a:t>: C3H6+Ar; </a:t>
            </a:r>
            <a:r>
              <a:rPr lang="en-US" sz="2000" dirty="0" err="1"/>
              <a:t>SiC</a:t>
            </a:r>
            <a:r>
              <a:rPr lang="en-US" sz="2000" dirty="0"/>
              <a:t>: CH3SiCl3+H2</a:t>
            </a:r>
          </a:p>
        </p:txBody>
      </p:sp>
      <p:pic>
        <p:nvPicPr>
          <p:cNvPr id="5" name="Content Placeholder 4">
            <a:extLst>
              <a:ext uri="{FF2B5EF4-FFF2-40B4-BE49-F238E27FC236}">
                <a16:creationId xmlns:a16="http://schemas.microsoft.com/office/drawing/2014/main" id="{1CA1D77F-CB51-D340-9468-D00A134974AC}"/>
              </a:ext>
            </a:extLst>
          </p:cNvPr>
          <p:cNvPicPr>
            <a:picLocks noGrp="1" noChangeAspect="1"/>
          </p:cNvPicPr>
          <p:nvPr>
            <p:ph sz="half" idx="2"/>
          </p:nvPr>
        </p:nvPicPr>
        <p:blipFill>
          <a:blip r:embed="rId2" cstate="email">
            <a:extLst>
              <a:ext uri="{28A0092B-C50C-407E-A947-70E740481C1C}">
                <a14:useLocalDpi xmlns:a14="http://schemas.microsoft.com/office/drawing/2010/main"/>
              </a:ext>
            </a:extLst>
          </a:blip>
          <a:stretch>
            <a:fillRect/>
          </a:stretch>
        </p:blipFill>
        <p:spPr>
          <a:xfrm>
            <a:off x="8024189" y="2054561"/>
            <a:ext cx="3558211" cy="4157663"/>
          </a:xfrm>
          <a:prstGeom prst="rect">
            <a:avLst/>
          </a:prstGeom>
        </p:spPr>
      </p:pic>
      <p:sp>
        <p:nvSpPr>
          <p:cNvPr id="4" name="Slide Number Placeholder 3">
            <a:extLst>
              <a:ext uri="{FF2B5EF4-FFF2-40B4-BE49-F238E27FC236}">
                <a16:creationId xmlns:a16="http://schemas.microsoft.com/office/drawing/2014/main" id="{04059559-0D12-6544-B186-154731A95301}"/>
              </a:ext>
            </a:extLst>
          </p:cNvPr>
          <p:cNvSpPr>
            <a:spLocks noGrp="1"/>
          </p:cNvSpPr>
          <p:nvPr>
            <p:ph type="sldNum" sz="quarter" idx="12"/>
          </p:nvPr>
        </p:nvSpPr>
        <p:spPr/>
        <p:txBody>
          <a:bodyPr/>
          <a:lstStyle/>
          <a:p>
            <a:pPr>
              <a:defRPr/>
            </a:pPr>
            <a:fld id="{EC35E9FC-F6D5-0349-BBED-EA7D7A9BC49B}" type="slidenum">
              <a:rPr lang="en-US" smtClean="0"/>
              <a:pPr>
                <a:defRPr/>
              </a:pPr>
              <a:t>50</a:t>
            </a:fld>
            <a:endParaRPr lang="en-US"/>
          </a:p>
        </p:txBody>
      </p:sp>
    </p:spTree>
    <p:extLst>
      <p:ext uri="{BB962C8B-B14F-4D97-AF65-F5344CB8AC3E}">
        <p14:creationId xmlns:p14="http://schemas.microsoft.com/office/powerpoint/2010/main" val="243683135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8F6149-D560-9341-9E9D-1597DEE93904}"/>
              </a:ext>
            </a:extLst>
          </p:cNvPr>
          <p:cNvSpPr>
            <a:spLocks noGrp="1"/>
          </p:cNvSpPr>
          <p:nvPr>
            <p:ph type="title"/>
          </p:nvPr>
        </p:nvSpPr>
        <p:spPr/>
        <p:txBody>
          <a:bodyPr/>
          <a:lstStyle/>
          <a:p>
            <a:r>
              <a:rPr lang="en-US" dirty="0"/>
              <a:t>TRISO Fabrication</a:t>
            </a:r>
          </a:p>
        </p:txBody>
      </p:sp>
      <p:sp>
        <p:nvSpPr>
          <p:cNvPr id="3" name="Content Placeholder 2">
            <a:extLst>
              <a:ext uri="{FF2B5EF4-FFF2-40B4-BE49-F238E27FC236}">
                <a16:creationId xmlns:a16="http://schemas.microsoft.com/office/drawing/2014/main" id="{3D03FF7C-E468-A24E-B8F4-B31676109211}"/>
              </a:ext>
            </a:extLst>
          </p:cNvPr>
          <p:cNvSpPr>
            <a:spLocks noGrp="1"/>
          </p:cNvSpPr>
          <p:nvPr>
            <p:ph sz="half" idx="2"/>
          </p:nvPr>
        </p:nvSpPr>
        <p:spPr/>
        <p:txBody>
          <a:bodyPr>
            <a:normAutofit fontScale="70000" lnSpcReduction="20000"/>
          </a:bodyPr>
          <a:lstStyle/>
          <a:p>
            <a:r>
              <a:rPr lang="en-US" dirty="0"/>
              <a:t>Rigorous control is applied at every step of the fabrication process to produce high-quality, very low-defect fuel</a:t>
            </a:r>
          </a:p>
          <a:p>
            <a:r>
              <a:rPr lang="en-US" dirty="0"/>
              <a:t>Defect levels are typically on the order of one defect per 100,000 particles</a:t>
            </a:r>
          </a:p>
          <a:p>
            <a:r>
              <a:rPr lang="en-US" dirty="0"/>
              <a:t>Specifications are placed on the diameters, thicknesses, and densities of the kernel and layers; the sphericity of the particle; the stoichiometry of the kernel; the isotropy of the carbon; and the acceptable defect levels for each layer</a:t>
            </a:r>
          </a:p>
          <a:p>
            <a:endParaRPr lang="en-US" dirty="0"/>
          </a:p>
        </p:txBody>
      </p:sp>
      <p:pic>
        <p:nvPicPr>
          <p:cNvPr id="5" name="Content Placeholder 4">
            <a:extLst>
              <a:ext uri="{FF2B5EF4-FFF2-40B4-BE49-F238E27FC236}">
                <a16:creationId xmlns:a16="http://schemas.microsoft.com/office/drawing/2014/main" id="{41C67E40-61A7-8F43-908B-B9A88B33AD72}"/>
              </a:ext>
            </a:extLst>
          </p:cNvPr>
          <p:cNvPicPr>
            <a:picLocks noGrp="1" noChangeAspect="1"/>
          </p:cNvPicPr>
          <p:nvPr>
            <p:ph sz="quarter" idx="4"/>
          </p:nvPr>
        </p:nvPicPr>
        <p:blipFill>
          <a:blip r:embed="rId2" cstate="email">
            <a:extLst>
              <a:ext uri="{28A0092B-C50C-407E-A947-70E740481C1C}">
                <a14:useLocalDpi xmlns:a14="http://schemas.microsoft.com/office/drawing/2010/main"/>
              </a:ext>
            </a:extLst>
          </a:blip>
          <a:stretch>
            <a:fillRect/>
          </a:stretch>
        </p:blipFill>
        <p:spPr>
          <a:xfrm>
            <a:off x="6669741" y="1935726"/>
            <a:ext cx="4105534" cy="4712500"/>
          </a:xfrm>
          <a:prstGeom prst="rect">
            <a:avLst/>
          </a:prstGeom>
        </p:spPr>
      </p:pic>
      <p:sp>
        <p:nvSpPr>
          <p:cNvPr id="4" name="Slide Number Placeholder 3">
            <a:extLst>
              <a:ext uri="{FF2B5EF4-FFF2-40B4-BE49-F238E27FC236}">
                <a16:creationId xmlns:a16="http://schemas.microsoft.com/office/drawing/2014/main" id="{69E093C0-4309-8140-AF1D-BE379E134F66}"/>
              </a:ext>
            </a:extLst>
          </p:cNvPr>
          <p:cNvSpPr>
            <a:spLocks noGrp="1"/>
          </p:cNvSpPr>
          <p:nvPr>
            <p:ph type="sldNum" sz="quarter" idx="12"/>
          </p:nvPr>
        </p:nvSpPr>
        <p:spPr/>
        <p:txBody>
          <a:bodyPr/>
          <a:lstStyle/>
          <a:p>
            <a:pPr>
              <a:defRPr/>
            </a:pPr>
            <a:fld id="{BB5B94E0-5E06-6D42-A41D-50D581B40900}" type="slidenum">
              <a:rPr lang="en-US" smtClean="0"/>
              <a:pPr>
                <a:defRPr/>
              </a:pPr>
              <a:t>51</a:t>
            </a:fld>
            <a:endParaRPr lang="en-US"/>
          </a:p>
        </p:txBody>
      </p:sp>
    </p:spTree>
    <p:extLst>
      <p:ext uri="{BB962C8B-B14F-4D97-AF65-F5344CB8AC3E}">
        <p14:creationId xmlns:p14="http://schemas.microsoft.com/office/powerpoint/2010/main" val="175852947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DCFFBD-4B43-B646-8BBE-43187C0F0F29}"/>
              </a:ext>
            </a:extLst>
          </p:cNvPr>
          <p:cNvSpPr>
            <a:spLocks noGrp="1"/>
          </p:cNvSpPr>
          <p:nvPr>
            <p:ph type="title"/>
          </p:nvPr>
        </p:nvSpPr>
        <p:spPr/>
        <p:txBody>
          <a:bodyPr/>
          <a:lstStyle/>
          <a:p>
            <a:r>
              <a:rPr lang="en-US" dirty="0"/>
              <a:t>Pebble and Compact Fabrication</a:t>
            </a:r>
          </a:p>
        </p:txBody>
      </p:sp>
      <p:sp>
        <p:nvSpPr>
          <p:cNvPr id="3" name="Content Placeholder 2">
            <a:extLst>
              <a:ext uri="{FF2B5EF4-FFF2-40B4-BE49-F238E27FC236}">
                <a16:creationId xmlns:a16="http://schemas.microsoft.com/office/drawing/2014/main" id="{9B972A14-F34A-D44F-9A74-2171B578CD43}"/>
              </a:ext>
            </a:extLst>
          </p:cNvPr>
          <p:cNvSpPr>
            <a:spLocks noGrp="1"/>
          </p:cNvSpPr>
          <p:nvPr>
            <p:ph sz="half" idx="1"/>
          </p:nvPr>
        </p:nvSpPr>
        <p:spPr>
          <a:xfrm>
            <a:off x="609599" y="1968503"/>
            <a:ext cx="6156961" cy="4157663"/>
          </a:xfrm>
        </p:spPr>
        <p:txBody>
          <a:bodyPr/>
          <a:lstStyle/>
          <a:p>
            <a:r>
              <a:rPr lang="en-US" sz="2200" dirty="0"/>
              <a:t>The fuel element of the pebble bed type HTGR is a spherical fuel element</a:t>
            </a:r>
          </a:p>
          <a:p>
            <a:r>
              <a:rPr lang="en-US" sz="2200" dirty="0"/>
              <a:t>The coated particles are overcoated with a layer of matrix graphite powder (MGP) and pressed to the core of a fuel sphere</a:t>
            </a:r>
          </a:p>
          <a:p>
            <a:r>
              <a:rPr lang="en-US" sz="2200" dirty="0"/>
              <a:t>Then, an additional 5-mm layer of matrix graphite material is added to form a ‘nonfuel’ zone</a:t>
            </a:r>
          </a:p>
          <a:p>
            <a:r>
              <a:rPr lang="en-US" sz="2200" dirty="0"/>
              <a:t>The resulting fuel sphere gets its final diameter by a machining process and is then carbonized and annealed at 2000C</a:t>
            </a:r>
          </a:p>
          <a:p>
            <a:endParaRPr lang="en-US" sz="2200" dirty="0"/>
          </a:p>
          <a:p>
            <a:endParaRPr lang="en-US" sz="2200" dirty="0"/>
          </a:p>
          <a:p>
            <a:endParaRPr lang="en-US" sz="2200" dirty="0"/>
          </a:p>
        </p:txBody>
      </p:sp>
      <p:pic>
        <p:nvPicPr>
          <p:cNvPr id="5" name="Content Placeholder 4">
            <a:extLst>
              <a:ext uri="{FF2B5EF4-FFF2-40B4-BE49-F238E27FC236}">
                <a16:creationId xmlns:a16="http://schemas.microsoft.com/office/drawing/2014/main" id="{798F8BF5-6560-6F49-B4BA-58E7B5BE3A60}"/>
              </a:ext>
            </a:extLst>
          </p:cNvPr>
          <p:cNvPicPr>
            <a:picLocks noGrp="1" noChangeAspect="1"/>
          </p:cNvPicPr>
          <p:nvPr>
            <p:ph sz="half" idx="2"/>
          </p:nvPr>
        </p:nvPicPr>
        <p:blipFill>
          <a:blip r:embed="rId2" cstate="email">
            <a:extLst>
              <a:ext uri="{28A0092B-C50C-407E-A947-70E740481C1C}">
                <a14:useLocalDpi xmlns:a14="http://schemas.microsoft.com/office/drawing/2010/main"/>
              </a:ext>
            </a:extLst>
          </a:blip>
          <a:stretch>
            <a:fillRect/>
          </a:stretch>
        </p:blipFill>
        <p:spPr>
          <a:xfrm>
            <a:off x="7066254" y="1968500"/>
            <a:ext cx="5002956" cy="4157663"/>
          </a:xfrm>
          <a:prstGeom prst="rect">
            <a:avLst/>
          </a:prstGeom>
        </p:spPr>
      </p:pic>
      <p:sp>
        <p:nvSpPr>
          <p:cNvPr id="4" name="Slide Number Placeholder 3">
            <a:extLst>
              <a:ext uri="{FF2B5EF4-FFF2-40B4-BE49-F238E27FC236}">
                <a16:creationId xmlns:a16="http://schemas.microsoft.com/office/drawing/2014/main" id="{25160499-D93C-FD48-BC71-083872726B02}"/>
              </a:ext>
            </a:extLst>
          </p:cNvPr>
          <p:cNvSpPr>
            <a:spLocks noGrp="1"/>
          </p:cNvSpPr>
          <p:nvPr>
            <p:ph type="sldNum" sz="quarter" idx="12"/>
          </p:nvPr>
        </p:nvSpPr>
        <p:spPr/>
        <p:txBody>
          <a:bodyPr/>
          <a:lstStyle/>
          <a:p>
            <a:pPr>
              <a:defRPr/>
            </a:pPr>
            <a:fld id="{EC35E9FC-F6D5-0349-BBED-EA7D7A9BC49B}" type="slidenum">
              <a:rPr lang="en-US" smtClean="0"/>
              <a:pPr>
                <a:defRPr/>
              </a:pPr>
              <a:t>52</a:t>
            </a:fld>
            <a:endParaRPr lang="en-US"/>
          </a:p>
        </p:txBody>
      </p:sp>
    </p:spTree>
    <p:extLst>
      <p:ext uri="{BB962C8B-B14F-4D97-AF65-F5344CB8AC3E}">
        <p14:creationId xmlns:p14="http://schemas.microsoft.com/office/powerpoint/2010/main" val="351676035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DCFFBD-4B43-B646-8BBE-43187C0F0F29}"/>
              </a:ext>
            </a:extLst>
          </p:cNvPr>
          <p:cNvSpPr>
            <a:spLocks noGrp="1"/>
          </p:cNvSpPr>
          <p:nvPr>
            <p:ph type="title"/>
          </p:nvPr>
        </p:nvSpPr>
        <p:spPr/>
        <p:txBody>
          <a:bodyPr/>
          <a:lstStyle/>
          <a:p>
            <a:r>
              <a:rPr lang="en-US" dirty="0"/>
              <a:t>Pebble and Compact Fabrication</a:t>
            </a:r>
          </a:p>
        </p:txBody>
      </p:sp>
      <p:sp>
        <p:nvSpPr>
          <p:cNvPr id="3" name="Content Placeholder 2">
            <a:extLst>
              <a:ext uri="{FF2B5EF4-FFF2-40B4-BE49-F238E27FC236}">
                <a16:creationId xmlns:a16="http://schemas.microsoft.com/office/drawing/2014/main" id="{9B972A14-F34A-D44F-9A74-2171B578CD43}"/>
              </a:ext>
            </a:extLst>
          </p:cNvPr>
          <p:cNvSpPr>
            <a:spLocks noGrp="1"/>
          </p:cNvSpPr>
          <p:nvPr>
            <p:ph sz="half" idx="1"/>
          </p:nvPr>
        </p:nvSpPr>
        <p:spPr>
          <a:xfrm>
            <a:off x="609599" y="1968503"/>
            <a:ext cx="7372575" cy="4157663"/>
          </a:xfrm>
        </p:spPr>
        <p:txBody>
          <a:bodyPr/>
          <a:lstStyle/>
          <a:p>
            <a:r>
              <a:rPr lang="en-US" sz="2200" dirty="0"/>
              <a:t>HTGR fuel elements are graphite compacts stacked into a graphite core</a:t>
            </a:r>
          </a:p>
          <a:p>
            <a:r>
              <a:rPr lang="en-US" sz="2200" dirty="0"/>
              <a:t>To form compacts, coated fuel particles are overcoated with the MGP and warm-pressed to make the annular cylinder of green compacts</a:t>
            </a:r>
          </a:p>
          <a:p>
            <a:r>
              <a:rPr lang="en-US" sz="2200" dirty="0"/>
              <a:t>Green compacts are heat treated for carbonization at 800C and then sintered at 1800C to make fuel compacts</a:t>
            </a:r>
          </a:p>
          <a:p>
            <a:r>
              <a:rPr lang="en-US" sz="2200" dirty="0"/>
              <a:t>In order to decrease the failure fraction of coating layers, it is necessary to disperse coated fuel particles in a green compact as uniformly as possible</a:t>
            </a:r>
          </a:p>
          <a:p>
            <a:endParaRPr lang="en-US" sz="2200" dirty="0"/>
          </a:p>
          <a:p>
            <a:endParaRPr lang="en-US" sz="2200" dirty="0"/>
          </a:p>
          <a:p>
            <a:endParaRPr lang="en-US" sz="2200" dirty="0"/>
          </a:p>
          <a:p>
            <a:endParaRPr lang="en-US" sz="2200" dirty="0"/>
          </a:p>
          <a:p>
            <a:endParaRPr lang="en-US" sz="2200" dirty="0"/>
          </a:p>
        </p:txBody>
      </p:sp>
      <p:pic>
        <p:nvPicPr>
          <p:cNvPr id="7" name="Content Placeholder 6">
            <a:extLst>
              <a:ext uri="{FF2B5EF4-FFF2-40B4-BE49-F238E27FC236}">
                <a16:creationId xmlns:a16="http://schemas.microsoft.com/office/drawing/2014/main" id="{0CABB868-CDDE-2445-A0A3-4C4E80D0DF87}"/>
              </a:ext>
            </a:extLst>
          </p:cNvPr>
          <p:cNvPicPr>
            <a:picLocks noGrp="1" noChangeAspect="1"/>
          </p:cNvPicPr>
          <p:nvPr>
            <p:ph sz="half" idx="2"/>
          </p:nvPr>
        </p:nvPicPr>
        <p:blipFill>
          <a:blip r:embed="rId2" cstate="email">
            <a:extLst>
              <a:ext uri="{28A0092B-C50C-407E-A947-70E740481C1C}">
                <a14:useLocalDpi xmlns:a14="http://schemas.microsoft.com/office/drawing/2010/main"/>
              </a:ext>
            </a:extLst>
          </a:blip>
          <a:stretch>
            <a:fillRect/>
          </a:stretch>
        </p:blipFill>
        <p:spPr>
          <a:xfrm>
            <a:off x="8299312" y="2054564"/>
            <a:ext cx="3283088" cy="4157663"/>
          </a:xfrm>
          <a:prstGeom prst="rect">
            <a:avLst/>
          </a:prstGeom>
        </p:spPr>
      </p:pic>
      <p:sp>
        <p:nvSpPr>
          <p:cNvPr id="4" name="Slide Number Placeholder 3">
            <a:extLst>
              <a:ext uri="{FF2B5EF4-FFF2-40B4-BE49-F238E27FC236}">
                <a16:creationId xmlns:a16="http://schemas.microsoft.com/office/drawing/2014/main" id="{84BCB7AC-2C96-A04F-A537-F84535378B81}"/>
              </a:ext>
            </a:extLst>
          </p:cNvPr>
          <p:cNvSpPr>
            <a:spLocks noGrp="1"/>
          </p:cNvSpPr>
          <p:nvPr>
            <p:ph type="sldNum" sz="quarter" idx="12"/>
          </p:nvPr>
        </p:nvSpPr>
        <p:spPr/>
        <p:txBody>
          <a:bodyPr/>
          <a:lstStyle/>
          <a:p>
            <a:pPr>
              <a:defRPr/>
            </a:pPr>
            <a:fld id="{EC35E9FC-F6D5-0349-BBED-EA7D7A9BC49B}" type="slidenum">
              <a:rPr lang="en-US" smtClean="0"/>
              <a:pPr>
                <a:defRPr/>
              </a:pPr>
              <a:t>53</a:t>
            </a:fld>
            <a:endParaRPr lang="en-US"/>
          </a:p>
        </p:txBody>
      </p:sp>
    </p:spTree>
    <p:extLst>
      <p:ext uri="{BB962C8B-B14F-4D97-AF65-F5344CB8AC3E}">
        <p14:creationId xmlns:p14="http://schemas.microsoft.com/office/powerpoint/2010/main" val="419953641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6E1F9-FDA9-BE44-B394-425404F7A948}"/>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B9B6A0A9-2876-1446-8E64-A40C1B12E72B}"/>
              </a:ext>
            </a:extLst>
          </p:cNvPr>
          <p:cNvSpPr>
            <a:spLocks noGrp="1"/>
          </p:cNvSpPr>
          <p:nvPr>
            <p:ph sz="half" idx="1"/>
          </p:nvPr>
        </p:nvSpPr>
        <p:spPr>
          <a:xfrm>
            <a:off x="609600" y="1968503"/>
            <a:ext cx="10972800" cy="4157663"/>
          </a:xfrm>
        </p:spPr>
        <p:txBody>
          <a:bodyPr/>
          <a:lstStyle/>
          <a:p>
            <a:r>
              <a:rPr lang="en-US" sz="2400" dirty="0"/>
              <a:t>Graphite day</a:t>
            </a:r>
          </a:p>
          <a:p>
            <a:r>
              <a:rPr lang="en-US" sz="2400" dirty="0"/>
              <a:t>Graphite has a lot of texture and porosity, dependent upon fabrication</a:t>
            </a:r>
          </a:p>
          <a:p>
            <a:r>
              <a:rPr lang="en-US" sz="2400" dirty="0"/>
              <a:t>Graphite shrinks, then undergoes turnaround</a:t>
            </a:r>
          </a:p>
          <a:p>
            <a:r>
              <a:rPr lang="en-US" sz="2400" dirty="0"/>
              <a:t>This behavior is governed by point defects and Mrozowski cracks</a:t>
            </a:r>
          </a:p>
          <a:p>
            <a:r>
              <a:rPr lang="en-US" sz="2400" dirty="0"/>
              <a:t>Turnaround happens quicker at higher temperatures, and it dependent upon applied stress</a:t>
            </a:r>
          </a:p>
          <a:p>
            <a:r>
              <a:rPr lang="en-US" sz="2400" dirty="0"/>
              <a:t>Irradiation creep is critically important in graphite</a:t>
            </a:r>
          </a:p>
          <a:p>
            <a:r>
              <a:rPr lang="en-US" sz="2400" dirty="0"/>
              <a:t>Fabrication of pebbles/compacts</a:t>
            </a:r>
          </a:p>
        </p:txBody>
      </p:sp>
      <p:sp>
        <p:nvSpPr>
          <p:cNvPr id="5" name="Slide Number Placeholder 4">
            <a:extLst>
              <a:ext uri="{FF2B5EF4-FFF2-40B4-BE49-F238E27FC236}">
                <a16:creationId xmlns:a16="http://schemas.microsoft.com/office/drawing/2014/main" id="{3C7E02AC-765A-2946-A8E5-11DDDB268EE4}"/>
              </a:ext>
            </a:extLst>
          </p:cNvPr>
          <p:cNvSpPr>
            <a:spLocks noGrp="1"/>
          </p:cNvSpPr>
          <p:nvPr>
            <p:ph type="sldNum" sz="quarter" idx="12"/>
          </p:nvPr>
        </p:nvSpPr>
        <p:spPr/>
        <p:txBody>
          <a:bodyPr/>
          <a:lstStyle/>
          <a:p>
            <a:pPr>
              <a:defRPr/>
            </a:pPr>
            <a:fld id="{EC35E9FC-F6D5-0349-BBED-EA7D7A9BC49B}" type="slidenum">
              <a:rPr lang="en-US" smtClean="0"/>
              <a:pPr>
                <a:defRPr/>
              </a:pPr>
              <a:t>54</a:t>
            </a:fld>
            <a:endParaRPr lang="en-US"/>
          </a:p>
        </p:txBody>
      </p:sp>
    </p:spTree>
    <p:extLst>
      <p:ext uri="{BB962C8B-B14F-4D97-AF65-F5344CB8AC3E}">
        <p14:creationId xmlns:p14="http://schemas.microsoft.com/office/powerpoint/2010/main" val="30375680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D329D-E63E-0349-A476-6CE2C0E0ADD8}"/>
              </a:ext>
            </a:extLst>
          </p:cNvPr>
          <p:cNvSpPr>
            <a:spLocks noGrp="1"/>
          </p:cNvSpPr>
          <p:nvPr>
            <p:ph type="title"/>
          </p:nvPr>
        </p:nvSpPr>
        <p:spPr/>
        <p:txBody>
          <a:bodyPr/>
          <a:lstStyle/>
          <a:p>
            <a:r>
              <a:rPr lang="en-US" dirty="0"/>
              <a:t>High T Radiation Effects in </a:t>
            </a:r>
            <a:r>
              <a:rPr lang="en-US" dirty="0" err="1"/>
              <a:t>SiC</a:t>
            </a:r>
            <a:endParaRPr lang="en-US" dirty="0"/>
          </a:p>
        </p:txBody>
      </p:sp>
      <p:sp>
        <p:nvSpPr>
          <p:cNvPr id="3" name="Content Placeholder 2">
            <a:extLst>
              <a:ext uri="{FF2B5EF4-FFF2-40B4-BE49-F238E27FC236}">
                <a16:creationId xmlns:a16="http://schemas.microsoft.com/office/drawing/2014/main" id="{3359A460-9072-664C-AABE-83BB119ABDEB}"/>
              </a:ext>
            </a:extLst>
          </p:cNvPr>
          <p:cNvSpPr>
            <a:spLocks noGrp="1"/>
          </p:cNvSpPr>
          <p:nvPr>
            <p:ph sz="half" idx="1"/>
          </p:nvPr>
        </p:nvSpPr>
        <p:spPr/>
        <p:txBody>
          <a:bodyPr/>
          <a:lstStyle/>
          <a:p>
            <a:r>
              <a:rPr lang="en-US" sz="2400" dirty="0"/>
              <a:t>The volume associated with dislocation loops in irradiated </a:t>
            </a:r>
            <a:r>
              <a:rPr lang="en-US" sz="2400" dirty="0" err="1"/>
              <a:t>SiC</a:t>
            </a:r>
            <a:r>
              <a:rPr lang="en-US" sz="2400" dirty="0"/>
              <a:t> has been estimated to be on the order of 0.1%</a:t>
            </a:r>
          </a:p>
          <a:p>
            <a:r>
              <a:rPr lang="en-US" sz="2400" dirty="0"/>
              <a:t>At high T (greater than about 1500 K) vacancies are sufficiently mobile and vacancy clusters can be formed</a:t>
            </a:r>
          </a:p>
          <a:p>
            <a:r>
              <a:rPr lang="en-US" sz="2400" dirty="0"/>
              <a:t>This high T regime is the void swelling regime</a:t>
            </a:r>
          </a:p>
          <a:p>
            <a:endParaRPr lang="en-US" sz="2400" dirty="0"/>
          </a:p>
          <a:p>
            <a:endParaRPr lang="en-US" sz="2400" dirty="0"/>
          </a:p>
        </p:txBody>
      </p:sp>
      <p:pic>
        <p:nvPicPr>
          <p:cNvPr id="5" name="Content Placeholder 4">
            <a:extLst>
              <a:ext uri="{FF2B5EF4-FFF2-40B4-BE49-F238E27FC236}">
                <a16:creationId xmlns:a16="http://schemas.microsoft.com/office/drawing/2014/main" id="{E5790135-67CB-E646-90F9-4856CD5B2572}"/>
              </a:ext>
            </a:extLst>
          </p:cNvPr>
          <p:cNvPicPr>
            <a:picLocks noGrp="1" noChangeAspect="1"/>
          </p:cNvPicPr>
          <p:nvPr>
            <p:ph sz="half" idx="2"/>
          </p:nvPr>
        </p:nvPicPr>
        <p:blipFill>
          <a:blip r:embed="rId2" cstate="email">
            <a:extLst>
              <a:ext uri="{28A0092B-C50C-407E-A947-70E740481C1C}">
                <a14:useLocalDpi xmlns:a14="http://schemas.microsoft.com/office/drawing/2010/main"/>
              </a:ext>
            </a:extLst>
          </a:blip>
          <a:stretch>
            <a:fillRect/>
          </a:stretch>
        </p:blipFill>
        <p:spPr>
          <a:xfrm>
            <a:off x="6267450" y="2288381"/>
            <a:ext cx="5245100" cy="3517900"/>
          </a:xfrm>
          <a:prstGeom prst="rect">
            <a:avLst/>
          </a:prstGeom>
        </p:spPr>
      </p:pic>
      <p:sp>
        <p:nvSpPr>
          <p:cNvPr id="6" name="Rectangle 5">
            <a:extLst>
              <a:ext uri="{FF2B5EF4-FFF2-40B4-BE49-F238E27FC236}">
                <a16:creationId xmlns:a16="http://schemas.microsoft.com/office/drawing/2014/main" id="{6BA361B1-3443-C34A-AB65-DC5B2A5A2FE9}"/>
              </a:ext>
            </a:extLst>
          </p:cNvPr>
          <p:cNvSpPr/>
          <p:nvPr/>
        </p:nvSpPr>
        <p:spPr>
          <a:xfrm>
            <a:off x="5822493" y="6126162"/>
            <a:ext cx="6135013" cy="369332"/>
          </a:xfrm>
          <a:prstGeom prst="rect">
            <a:avLst/>
          </a:prstGeom>
        </p:spPr>
        <p:txBody>
          <a:bodyPr wrap="none">
            <a:spAutoFit/>
          </a:bodyPr>
          <a:lstStyle/>
          <a:p>
            <a:r>
              <a:rPr lang="en-US" dirty="0">
                <a:latin typeface="Helvetica" pitchFamily="2" charset="0"/>
              </a:rPr>
              <a:t>Evolution of voids in high-temperature irradiated CVD </a:t>
            </a:r>
            <a:r>
              <a:rPr lang="en-US" dirty="0" err="1">
                <a:latin typeface="Helvetica" pitchFamily="2" charset="0"/>
              </a:rPr>
              <a:t>SiC</a:t>
            </a:r>
            <a:endParaRPr lang="en-US" dirty="0">
              <a:effectLst/>
              <a:latin typeface="Helvetica" pitchFamily="2" charset="0"/>
            </a:endParaRPr>
          </a:p>
        </p:txBody>
      </p:sp>
      <p:sp>
        <p:nvSpPr>
          <p:cNvPr id="7" name="Rectangle 6">
            <a:extLst>
              <a:ext uri="{FF2B5EF4-FFF2-40B4-BE49-F238E27FC236}">
                <a16:creationId xmlns:a16="http://schemas.microsoft.com/office/drawing/2014/main" id="{A22ED2E6-AE87-6E40-B576-536035F5A1EE}"/>
              </a:ext>
            </a:extLst>
          </p:cNvPr>
          <p:cNvSpPr/>
          <p:nvPr/>
        </p:nvSpPr>
        <p:spPr>
          <a:xfrm>
            <a:off x="6553323" y="3082970"/>
            <a:ext cx="1225015" cy="261610"/>
          </a:xfrm>
          <a:prstGeom prst="rect">
            <a:avLst/>
          </a:prstGeom>
        </p:spPr>
        <p:txBody>
          <a:bodyPr wrap="none">
            <a:spAutoFit/>
          </a:bodyPr>
          <a:lstStyle/>
          <a:p>
            <a:r>
              <a:rPr lang="en-US" sz="1100" dirty="0">
                <a:latin typeface="Helvetica" pitchFamily="2" charset="0"/>
              </a:rPr>
              <a:t>1130  C, 1.8 dpa</a:t>
            </a:r>
            <a:endParaRPr lang="en-US" sz="1100" dirty="0">
              <a:effectLst/>
              <a:latin typeface="Helvetica" pitchFamily="2" charset="0"/>
            </a:endParaRPr>
          </a:p>
        </p:txBody>
      </p:sp>
      <p:sp>
        <p:nvSpPr>
          <p:cNvPr id="8" name="Rectangle 7">
            <a:extLst>
              <a:ext uri="{FF2B5EF4-FFF2-40B4-BE49-F238E27FC236}">
                <a16:creationId xmlns:a16="http://schemas.microsoft.com/office/drawing/2014/main" id="{7EAFB8A6-2C53-AF49-875E-2D0C6943D6D3}"/>
              </a:ext>
            </a:extLst>
          </p:cNvPr>
          <p:cNvSpPr/>
          <p:nvPr/>
        </p:nvSpPr>
        <p:spPr>
          <a:xfrm>
            <a:off x="8175892" y="3082970"/>
            <a:ext cx="1225015" cy="261610"/>
          </a:xfrm>
          <a:prstGeom prst="rect">
            <a:avLst/>
          </a:prstGeom>
        </p:spPr>
        <p:txBody>
          <a:bodyPr wrap="none">
            <a:spAutoFit/>
          </a:bodyPr>
          <a:lstStyle/>
          <a:p>
            <a:r>
              <a:rPr lang="en-US" sz="1100" dirty="0">
                <a:latin typeface="Helvetica" pitchFamily="2" charset="0"/>
              </a:rPr>
              <a:t>1130  C, 8.5 dpa</a:t>
            </a:r>
            <a:endParaRPr lang="en-US" sz="1100" dirty="0">
              <a:effectLst/>
              <a:latin typeface="Helvetica" pitchFamily="2" charset="0"/>
            </a:endParaRPr>
          </a:p>
        </p:txBody>
      </p:sp>
      <p:sp>
        <p:nvSpPr>
          <p:cNvPr id="9" name="Rectangle 8">
            <a:extLst>
              <a:ext uri="{FF2B5EF4-FFF2-40B4-BE49-F238E27FC236}">
                <a16:creationId xmlns:a16="http://schemas.microsoft.com/office/drawing/2014/main" id="{505B05CB-08F4-164B-9CDB-622B4A1C45A9}"/>
              </a:ext>
            </a:extLst>
          </p:cNvPr>
          <p:cNvSpPr/>
          <p:nvPr/>
        </p:nvSpPr>
        <p:spPr>
          <a:xfrm>
            <a:off x="10081754" y="3004905"/>
            <a:ext cx="1225015" cy="261610"/>
          </a:xfrm>
          <a:prstGeom prst="rect">
            <a:avLst/>
          </a:prstGeom>
        </p:spPr>
        <p:txBody>
          <a:bodyPr wrap="none">
            <a:spAutoFit/>
          </a:bodyPr>
          <a:lstStyle/>
          <a:p>
            <a:r>
              <a:rPr lang="en-US" sz="1100" dirty="0">
                <a:latin typeface="Helvetica" pitchFamily="2" charset="0"/>
              </a:rPr>
              <a:t>1280  C, 5.0 dpa</a:t>
            </a:r>
            <a:endParaRPr lang="en-US" sz="1100" dirty="0">
              <a:effectLst/>
              <a:latin typeface="Helvetica" pitchFamily="2" charset="0"/>
            </a:endParaRPr>
          </a:p>
        </p:txBody>
      </p:sp>
      <p:sp>
        <p:nvSpPr>
          <p:cNvPr id="10" name="Rectangle 9">
            <a:extLst>
              <a:ext uri="{FF2B5EF4-FFF2-40B4-BE49-F238E27FC236}">
                <a16:creationId xmlns:a16="http://schemas.microsoft.com/office/drawing/2014/main" id="{5B09F7C5-67CF-8C46-8304-29F7A11B29B2}"/>
              </a:ext>
            </a:extLst>
          </p:cNvPr>
          <p:cNvSpPr/>
          <p:nvPr/>
        </p:nvSpPr>
        <p:spPr>
          <a:xfrm>
            <a:off x="6553322" y="4739648"/>
            <a:ext cx="1225015" cy="261610"/>
          </a:xfrm>
          <a:prstGeom prst="rect">
            <a:avLst/>
          </a:prstGeom>
        </p:spPr>
        <p:txBody>
          <a:bodyPr wrap="none">
            <a:spAutoFit/>
          </a:bodyPr>
          <a:lstStyle/>
          <a:p>
            <a:r>
              <a:rPr lang="en-US" sz="1100" dirty="0">
                <a:latin typeface="Helvetica" pitchFamily="2" charset="0"/>
              </a:rPr>
              <a:t>1450  C, 1.8 dpa</a:t>
            </a:r>
            <a:endParaRPr lang="en-US" sz="1100" dirty="0">
              <a:effectLst/>
              <a:latin typeface="Helvetica" pitchFamily="2" charset="0"/>
            </a:endParaRPr>
          </a:p>
        </p:txBody>
      </p:sp>
      <p:sp>
        <p:nvSpPr>
          <p:cNvPr id="11" name="Rectangle 10">
            <a:extLst>
              <a:ext uri="{FF2B5EF4-FFF2-40B4-BE49-F238E27FC236}">
                <a16:creationId xmlns:a16="http://schemas.microsoft.com/office/drawing/2014/main" id="{1C0533CC-AE9D-094C-9A17-0C75DC313A49}"/>
              </a:ext>
            </a:extLst>
          </p:cNvPr>
          <p:cNvSpPr/>
          <p:nvPr/>
        </p:nvSpPr>
        <p:spPr>
          <a:xfrm>
            <a:off x="8277491" y="4739648"/>
            <a:ext cx="1225015" cy="261610"/>
          </a:xfrm>
          <a:prstGeom prst="rect">
            <a:avLst/>
          </a:prstGeom>
        </p:spPr>
        <p:txBody>
          <a:bodyPr wrap="none">
            <a:spAutoFit/>
          </a:bodyPr>
          <a:lstStyle/>
          <a:p>
            <a:r>
              <a:rPr lang="en-US" sz="1100" dirty="0">
                <a:latin typeface="Helvetica" pitchFamily="2" charset="0"/>
              </a:rPr>
              <a:t>1450  C, 5.0 dpa</a:t>
            </a:r>
            <a:endParaRPr lang="en-US" sz="1100" dirty="0">
              <a:effectLst/>
              <a:latin typeface="Helvetica" pitchFamily="2" charset="0"/>
            </a:endParaRPr>
          </a:p>
        </p:txBody>
      </p:sp>
      <p:sp>
        <p:nvSpPr>
          <p:cNvPr id="12" name="Rectangle 11">
            <a:extLst>
              <a:ext uri="{FF2B5EF4-FFF2-40B4-BE49-F238E27FC236}">
                <a16:creationId xmlns:a16="http://schemas.microsoft.com/office/drawing/2014/main" id="{09A8950D-F948-074F-A106-0680561A17E3}"/>
              </a:ext>
            </a:extLst>
          </p:cNvPr>
          <p:cNvSpPr/>
          <p:nvPr/>
        </p:nvSpPr>
        <p:spPr>
          <a:xfrm>
            <a:off x="10081753" y="4739648"/>
            <a:ext cx="1225015" cy="261610"/>
          </a:xfrm>
          <a:prstGeom prst="rect">
            <a:avLst/>
          </a:prstGeom>
        </p:spPr>
        <p:txBody>
          <a:bodyPr wrap="none">
            <a:spAutoFit/>
          </a:bodyPr>
          <a:lstStyle/>
          <a:p>
            <a:r>
              <a:rPr lang="en-US" sz="1100" dirty="0">
                <a:latin typeface="Helvetica" pitchFamily="2" charset="0"/>
              </a:rPr>
              <a:t>1450  C, 8.5 dpa</a:t>
            </a:r>
            <a:endParaRPr lang="en-US" sz="1100" dirty="0">
              <a:effectLst/>
              <a:latin typeface="Helvetica" pitchFamily="2" charset="0"/>
            </a:endParaRPr>
          </a:p>
        </p:txBody>
      </p:sp>
      <p:sp>
        <p:nvSpPr>
          <p:cNvPr id="4" name="Slide Number Placeholder 3">
            <a:extLst>
              <a:ext uri="{FF2B5EF4-FFF2-40B4-BE49-F238E27FC236}">
                <a16:creationId xmlns:a16="http://schemas.microsoft.com/office/drawing/2014/main" id="{6D25DBD7-A652-2744-9757-49E48B0C731E}"/>
              </a:ext>
            </a:extLst>
          </p:cNvPr>
          <p:cNvSpPr>
            <a:spLocks noGrp="1"/>
          </p:cNvSpPr>
          <p:nvPr>
            <p:ph type="sldNum" sz="quarter" idx="12"/>
          </p:nvPr>
        </p:nvSpPr>
        <p:spPr/>
        <p:txBody>
          <a:bodyPr/>
          <a:lstStyle/>
          <a:p>
            <a:pPr>
              <a:defRPr/>
            </a:pPr>
            <a:fld id="{EC35E9FC-F6D5-0349-BBED-EA7D7A9BC49B}" type="slidenum">
              <a:rPr lang="en-US" smtClean="0"/>
              <a:pPr>
                <a:defRPr/>
              </a:pPr>
              <a:t>6</a:t>
            </a:fld>
            <a:endParaRPr lang="en-US"/>
          </a:p>
        </p:txBody>
      </p:sp>
    </p:spTree>
    <p:extLst>
      <p:ext uri="{BB962C8B-B14F-4D97-AF65-F5344CB8AC3E}">
        <p14:creationId xmlns:p14="http://schemas.microsoft.com/office/powerpoint/2010/main" val="2387675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8E768-A935-F342-A8D1-4E267FB4C244}"/>
              </a:ext>
            </a:extLst>
          </p:cNvPr>
          <p:cNvSpPr>
            <a:spLocks noGrp="1"/>
          </p:cNvSpPr>
          <p:nvPr>
            <p:ph type="title"/>
          </p:nvPr>
        </p:nvSpPr>
        <p:spPr/>
        <p:txBody>
          <a:bodyPr/>
          <a:lstStyle/>
          <a:p>
            <a:r>
              <a:rPr lang="en-US" dirty="0"/>
              <a:t>Irradiation-Induced Swelling in </a:t>
            </a:r>
            <a:r>
              <a:rPr lang="en-US" dirty="0" err="1"/>
              <a:t>SiC</a:t>
            </a:r>
            <a:endParaRPr lang="en-US" dirty="0"/>
          </a:p>
        </p:txBody>
      </p:sp>
      <p:sp>
        <p:nvSpPr>
          <p:cNvPr id="3" name="Content Placeholder 2">
            <a:extLst>
              <a:ext uri="{FF2B5EF4-FFF2-40B4-BE49-F238E27FC236}">
                <a16:creationId xmlns:a16="http://schemas.microsoft.com/office/drawing/2014/main" id="{EC33DA84-6B86-3845-A6D5-98EB5A1288CD}"/>
              </a:ext>
            </a:extLst>
          </p:cNvPr>
          <p:cNvSpPr>
            <a:spLocks noGrp="1"/>
          </p:cNvSpPr>
          <p:nvPr>
            <p:ph sz="half" idx="1"/>
          </p:nvPr>
        </p:nvSpPr>
        <p:spPr>
          <a:xfrm>
            <a:off x="609599" y="1968503"/>
            <a:ext cx="5926851" cy="4157663"/>
          </a:xfrm>
        </p:spPr>
        <p:txBody>
          <a:bodyPr/>
          <a:lstStyle/>
          <a:p>
            <a:r>
              <a:rPr lang="en-US" sz="2400" dirty="0"/>
              <a:t>The transition from point-defect saturated swelling to void swelling occurs above 1000C</a:t>
            </a:r>
          </a:p>
          <a:p>
            <a:r>
              <a:rPr lang="en-US" sz="2400" dirty="0"/>
              <a:t>Void swelling increases as a function of dose, and is not known to saturate</a:t>
            </a:r>
          </a:p>
          <a:p>
            <a:r>
              <a:rPr lang="en-US" sz="2400" dirty="0"/>
              <a:t>The swelling near the critical amorphization temperature is described as the differential strain between the single interstitial, or tiny interstitial clusters, immobile vacancies, and </a:t>
            </a:r>
            <a:r>
              <a:rPr lang="en-US" sz="2400" dirty="0" err="1"/>
              <a:t>antisite</a:t>
            </a:r>
            <a:r>
              <a:rPr lang="en-US" sz="2400" dirty="0"/>
              <a:t> defects</a:t>
            </a:r>
          </a:p>
          <a:p>
            <a:endParaRPr lang="en-US" sz="2400" dirty="0"/>
          </a:p>
        </p:txBody>
      </p:sp>
      <p:pic>
        <p:nvPicPr>
          <p:cNvPr id="5" name="Content Placeholder 4">
            <a:extLst>
              <a:ext uri="{FF2B5EF4-FFF2-40B4-BE49-F238E27FC236}">
                <a16:creationId xmlns:a16="http://schemas.microsoft.com/office/drawing/2014/main" id="{0E289562-8E23-8646-9690-FD01D359C181}"/>
              </a:ext>
            </a:extLst>
          </p:cNvPr>
          <p:cNvPicPr>
            <a:picLocks noGrp="1" noChangeAspect="1"/>
          </p:cNvPicPr>
          <p:nvPr>
            <p:ph sz="half" idx="2"/>
          </p:nvPr>
        </p:nvPicPr>
        <p:blipFill>
          <a:blip r:embed="rId2" cstate="email">
            <a:extLst>
              <a:ext uri="{28A0092B-C50C-407E-A947-70E740481C1C}">
                <a14:useLocalDpi xmlns:a14="http://schemas.microsoft.com/office/drawing/2010/main"/>
              </a:ext>
            </a:extLst>
          </a:blip>
          <a:stretch>
            <a:fillRect/>
          </a:stretch>
        </p:blipFill>
        <p:spPr>
          <a:xfrm>
            <a:off x="6536451" y="1968500"/>
            <a:ext cx="4707097" cy="4157663"/>
          </a:xfrm>
          <a:prstGeom prst="rect">
            <a:avLst/>
          </a:prstGeom>
        </p:spPr>
      </p:pic>
      <p:sp>
        <p:nvSpPr>
          <p:cNvPr id="4" name="Slide Number Placeholder 3">
            <a:extLst>
              <a:ext uri="{FF2B5EF4-FFF2-40B4-BE49-F238E27FC236}">
                <a16:creationId xmlns:a16="http://schemas.microsoft.com/office/drawing/2014/main" id="{0F3053EA-89D8-044D-BA24-295FF82C9761}"/>
              </a:ext>
            </a:extLst>
          </p:cNvPr>
          <p:cNvSpPr>
            <a:spLocks noGrp="1"/>
          </p:cNvSpPr>
          <p:nvPr>
            <p:ph type="sldNum" sz="quarter" idx="12"/>
          </p:nvPr>
        </p:nvSpPr>
        <p:spPr/>
        <p:txBody>
          <a:bodyPr/>
          <a:lstStyle/>
          <a:p>
            <a:pPr>
              <a:defRPr/>
            </a:pPr>
            <a:fld id="{EC35E9FC-F6D5-0349-BBED-EA7D7A9BC49B}" type="slidenum">
              <a:rPr lang="en-US" smtClean="0"/>
              <a:pPr>
                <a:defRPr/>
              </a:pPr>
              <a:t>7</a:t>
            </a:fld>
            <a:endParaRPr lang="en-US"/>
          </a:p>
        </p:txBody>
      </p:sp>
    </p:spTree>
    <p:extLst>
      <p:ext uri="{BB962C8B-B14F-4D97-AF65-F5344CB8AC3E}">
        <p14:creationId xmlns:p14="http://schemas.microsoft.com/office/powerpoint/2010/main" val="39465354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8E768-A935-F342-A8D1-4E267FB4C244}"/>
              </a:ext>
            </a:extLst>
          </p:cNvPr>
          <p:cNvSpPr>
            <a:spLocks noGrp="1"/>
          </p:cNvSpPr>
          <p:nvPr>
            <p:ph type="title"/>
          </p:nvPr>
        </p:nvSpPr>
        <p:spPr/>
        <p:txBody>
          <a:bodyPr/>
          <a:lstStyle/>
          <a:p>
            <a:r>
              <a:rPr lang="en-US" dirty="0"/>
              <a:t>Irradiation-Induced Swelling in </a:t>
            </a:r>
            <a:r>
              <a:rPr lang="en-US" dirty="0" err="1"/>
              <a:t>SiC</a:t>
            </a:r>
            <a:endParaRPr lang="en-US" dirty="0"/>
          </a:p>
        </p:txBody>
      </p:sp>
      <p:sp>
        <p:nvSpPr>
          <p:cNvPr id="3" name="Content Placeholder 2">
            <a:extLst>
              <a:ext uri="{FF2B5EF4-FFF2-40B4-BE49-F238E27FC236}">
                <a16:creationId xmlns:a16="http://schemas.microsoft.com/office/drawing/2014/main" id="{EC33DA84-6B86-3845-A6D5-98EB5A1288CD}"/>
              </a:ext>
            </a:extLst>
          </p:cNvPr>
          <p:cNvSpPr>
            <a:spLocks noGrp="1"/>
          </p:cNvSpPr>
          <p:nvPr>
            <p:ph sz="half" idx="1"/>
          </p:nvPr>
        </p:nvSpPr>
        <p:spPr>
          <a:xfrm>
            <a:off x="609599" y="1968503"/>
            <a:ext cx="6017112" cy="4157663"/>
          </a:xfrm>
        </p:spPr>
        <p:txBody>
          <a:bodyPr/>
          <a:lstStyle/>
          <a:p>
            <a:r>
              <a:rPr lang="en-US" sz="2200" dirty="0"/>
              <a:t>Above the critical amorphization temperature, the number of defects surviving recombination is reduced and the mobility of both silicon and carbon interstitials becomes significant</a:t>
            </a:r>
          </a:p>
          <a:p>
            <a:r>
              <a:rPr lang="en-US" sz="2200" dirty="0"/>
              <a:t>Above 1000 C microstructural studies have noted the presence of both Frank loops and tiny voids, indicating limited mobility of vacancies</a:t>
            </a:r>
          </a:p>
          <a:p>
            <a:r>
              <a:rPr lang="en-US" sz="2200" dirty="0"/>
              <a:t>The max irradiation temperature shown is 0.65 </a:t>
            </a:r>
            <a:r>
              <a:rPr lang="en-US" sz="2200" dirty="0" err="1"/>
              <a:t>T</a:t>
            </a:r>
            <a:r>
              <a:rPr lang="en-US" sz="2200" baseline="-25000" dirty="0" err="1"/>
              <a:t>melt</a:t>
            </a:r>
            <a:endParaRPr lang="en-US" sz="2200" baseline="-25000" dirty="0"/>
          </a:p>
          <a:p>
            <a:endParaRPr lang="en-US" sz="2200" dirty="0"/>
          </a:p>
          <a:p>
            <a:endParaRPr lang="en-US" sz="2200" dirty="0"/>
          </a:p>
          <a:p>
            <a:endParaRPr lang="en-US" sz="2200" dirty="0"/>
          </a:p>
        </p:txBody>
      </p:sp>
      <p:pic>
        <p:nvPicPr>
          <p:cNvPr id="5" name="Content Placeholder 4">
            <a:extLst>
              <a:ext uri="{FF2B5EF4-FFF2-40B4-BE49-F238E27FC236}">
                <a16:creationId xmlns:a16="http://schemas.microsoft.com/office/drawing/2014/main" id="{0E289562-8E23-8646-9690-FD01D359C181}"/>
              </a:ext>
            </a:extLst>
          </p:cNvPr>
          <p:cNvPicPr>
            <a:picLocks noGrp="1" noChangeAspect="1"/>
          </p:cNvPicPr>
          <p:nvPr>
            <p:ph sz="half" idx="2"/>
          </p:nvPr>
        </p:nvPicPr>
        <p:blipFill>
          <a:blip r:embed="rId2" cstate="email">
            <a:extLst>
              <a:ext uri="{28A0092B-C50C-407E-A947-70E740481C1C}">
                <a14:useLocalDpi xmlns:a14="http://schemas.microsoft.com/office/drawing/2010/main"/>
              </a:ext>
            </a:extLst>
          </a:blip>
          <a:stretch>
            <a:fillRect/>
          </a:stretch>
        </p:blipFill>
        <p:spPr>
          <a:xfrm>
            <a:off x="6536451" y="1968500"/>
            <a:ext cx="4707097" cy="4157663"/>
          </a:xfrm>
          <a:prstGeom prst="rect">
            <a:avLst/>
          </a:prstGeom>
        </p:spPr>
      </p:pic>
      <p:sp>
        <p:nvSpPr>
          <p:cNvPr id="4" name="Slide Number Placeholder 3">
            <a:extLst>
              <a:ext uri="{FF2B5EF4-FFF2-40B4-BE49-F238E27FC236}">
                <a16:creationId xmlns:a16="http://schemas.microsoft.com/office/drawing/2014/main" id="{98489A4B-F623-2B48-82E5-ED4E36D50C76}"/>
              </a:ext>
            </a:extLst>
          </p:cNvPr>
          <p:cNvSpPr>
            <a:spLocks noGrp="1"/>
          </p:cNvSpPr>
          <p:nvPr>
            <p:ph type="sldNum" sz="quarter" idx="12"/>
          </p:nvPr>
        </p:nvSpPr>
        <p:spPr/>
        <p:txBody>
          <a:bodyPr/>
          <a:lstStyle/>
          <a:p>
            <a:pPr>
              <a:defRPr/>
            </a:pPr>
            <a:fld id="{EC35E9FC-F6D5-0349-BBED-EA7D7A9BC49B}" type="slidenum">
              <a:rPr lang="en-US" smtClean="0"/>
              <a:pPr>
                <a:defRPr/>
              </a:pPr>
              <a:t>8</a:t>
            </a:fld>
            <a:endParaRPr lang="en-US"/>
          </a:p>
        </p:txBody>
      </p:sp>
    </p:spTree>
    <p:extLst>
      <p:ext uri="{BB962C8B-B14F-4D97-AF65-F5344CB8AC3E}">
        <p14:creationId xmlns:p14="http://schemas.microsoft.com/office/powerpoint/2010/main" val="27070724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8E768-A935-F342-A8D1-4E267FB4C244}"/>
              </a:ext>
            </a:extLst>
          </p:cNvPr>
          <p:cNvSpPr>
            <a:spLocks noGrp="1"/>
          </p:cNvSpPr>
          <p:nvPr>
            <p:ph type="title"/>
          </p:nvPr>
        </p:nvSpPr>
        <p:spPr/>
        <p:txBody>
          <a:bodyPr/>
          <a:lstStyle/>
          <a:p>
            <a:r>
              <a:rPr lang="en-US" dirty="0"/>
              <a:t>Irradiation-Induced Swelling in </a:t>
            </a:r>
            <a:r>
              <a:rPr lang="en-US" dirty="0" err="1"/>
              <a:t>SiC</a:t>
            </a:r>
            <a:endParaRPr lang="en-US" dirty="0"/>
          </a:p>
        </p:txBody>
      </p:sp>
      <p:sp>
        <p:nvSpPr>
          <p:cNvPr id="3" name="Content Placeholder 2">
            <a:extLst>
              <a:ext uri="{FF2B5EF4-FFF2-40B4-BE49-F238E27FC236}">
                <a16:creationId xmlns:a16="http://schemas.microsoft.com/office/drawing/2014/main" id="{EC33DA84-6B86-3845-A6D5-98EB5A1288CD}"/>
              </a:ext>
            </a:extLst>
          </p:cNvPr>
          <p:cNvSpPr>
            <a:spLocks noGrp="1"/>
          </p:cNvSpPr>
          <p:nvPr>
            <p:ph sz="half" idx="1"/>
          </p:nvPr>
        </p:nvSpPr>
        <p:spPr>
          <a:xfrm>
            <a:off x="609599" y="1968503"/>
            <a:ext cx="6017112" cy="4157663"/>
          </a:xfrm>
        </p:spPr>
        <p:txBody>
          <a:bodyPr/>
          <a:lstStyle/>
          <a:p>
            <a:r>
              <a:rPr lang="en-US" sz="2200" dirty="0"/>
              <a:t>In typical </a:t>
            </a:r>
            <a:r>
              <a:rPr lang="en-US" sz="2200" dirty="0" err="1"/>
              <a:t>fcc</a:t>
            </a:r>
            <a:r>
              <a:rPr lang="en-US" sz="2200" dirty="0"/>
              <a:t> metal systems void swelling typically begins at ~0.35Tm, goes through a maximum value, and decreases to nil swelling by ~0.55Tm</a:t>
            </a:r>
          </a:p>
          <a:p>
            <a:r>
              <a:rPr lang="en-US" sz="2200" dirty="0"/>
              <a:t>The voids in </a:t>
            </a:r>
            <a:r>
              <a:rPr lang="en-US" sz="2200" dirty="0" err="1"/>
              <a:t>SiC</a:t>
            </a:r>
            <a:r>
              <a:rPr lang="en-US" sz="2200" dirty="0"/>
              <a:t> are continuing to grow in </a:t>
            </a:r>
            <a:r>
              <a:rPr lang="en-US" sz="2200" dirty="0" err="1"/>
              <a:t>SiC</a:t>
            </a:r>
            <a:r>
              <a:rPr lang="en-US" sz="2200" dirty="0"/>
              <a:t> irradiated to 1773 K, thus the energies for diffusion of either the Si or C vacancy or both must be quite high</a:t>
            </a:r>
          </a:p>
          <a:p>
            <a:r>
              <a:rPr lang="en-US" sz="2200" dirty="0"/>
              <a:t>This has been confirmed through DFT methods</a:t>
            </a:r>
          </a:p>
          <a:p>
            <a:r>
              <a:rPr lang="en-US" sz="2200" dirty="0"/>
              <a:t>It is unclear how swelling will increase as a function of dose above 10 dpa</a:t>
            </a:r>
          </a:p>
          <a:p>
            <a:endParaRPr lang="en-US" sz="2200" dirty="0"/>
          </a:p>
          <a:p>
            <a:endParaRPr lang="en-US" sz="2200" dirty="0"/>
          </a:p>
          <a:p>
            <a:endParaRPr lang="en-US" sz="2200" dirty="0"/>
          </a:p>
          <a:p>
            <a:endParaRPr lang="en-US" sz="2200" dirty="0"/>
          </a:p>
          <a:p>
            <a:endParaRPr lang="en-US" sz="2200" dirty="0"/>
          </a:p>
        </p:txBody>
      </p:sp>
      <p:pic>
        <p:nvPicPr>
          <p:cNvPr id="5" name="Content Placeholder 4">
            <a:extLst>
              <a:ext uri="{FF2B5EF4-FFF2-40B4-BE49-F238E27FC236}">
                <a16:creationId xmlns:a16="http://schemas.microsoft.com/office/drawing/2014/main" id="{0E289562-8E23-8646-9690-FD01D359C181}"/>
              </a:ext>
            </a:extLst>
          </p:cNvPr>
          <p:cNvPicPr>
            <a:picLocks noGrp="1" noChangeAspect="1"/>
          </p:cNvPicPr>
          <p:nvPr>
            <p:ph sz="half" idx="2"/>
          </p:nvPr>
        </p:nvPicPr>
        <p:blipFill>
          <a:blip r:embed="rId2" cstate="email">
            <a:extLst>
              <a:ext uri="{28A0092B-C50C-407E-A947-70E740481C1C}">
                <a14:useLocalDpi xmlns:a14="http://schemas.microsoft.com/office/drawing/2010/main"/>
              </a:ext>
            </a:extLst>
          </a:blip>
          <a:stretch>
            <a:fillRect/>
          </a:stretch>
        </p:blipFill>
        <p:spPr>
          <a:xfrm>
            <a:off x="6536451" y="1968500"/>
            <a:ext cx="4707097" cy="4157663"/>
          </a:xfrm>
          <a:prstGeom prst="rect">
            <a:avLst/>
          </a:prstGeom>
        </p:spPr>
      </p:pic>
      <p:sp>
        <p:nvSpPr>
          <p:cNvPr id="4" name="Slide Number Placeholder 3">
            <a:extLst>
              <a:ext uri="{FF2B5EF4-FFF2-40B4-BE49-F238E27FC236}">
                <a16:creationId xmlns:a16="http://schemas.microsoft.com/office/drawing/2014/main" id="{1D24B6BE-B35F-E044-B8DC-C2678633E4A3}"/>
              </a:ext>
            </a:extLst>
          </p:cNvPr>
          <p:cNvSpPr>
            <a:spLocks noGrp="1"/>
          </p:cNvSpPr>
          <p:nvPr>
            <p:ph type="sldNum" sz="quarter" idx="12"/>
          </p:nvPr>
        </p:nvSpPr>
        <p:spPr/>
        <p:txBody>
          <a:bodyPr/>
          <a:lstStyle/>
          <a:p>
            <a:pPr>
              <a:defRPr/>
            </a:pPr>
            <a:fld id="{EC35E9FC-F6D5-0349-BBED-EA7D7A9BC49B}" type="slidenum">
              <a:rPr lang="en-US" smtClean="0"/>
              <a:pPr>
                <a:defRPr/>
              </a:pPr>
              <a:t>9</a:t>
            </a:fld>
            <a:endParaRPr lang="en-US"/>
          </a:p>
        </p:txBody>
      </p:sp>
    </p:spTree>
    <p:extLst>
      <p:ext uri="{BB962C8B-B14F-4D97-AF65-F5344CB8AC3E}">
        <p14:creationId xmlns:p14="http://schemas.microsoft.com/office/powerpoint/2010/main" val="350352400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NCStateU-horizontal-left-logo">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87524</TotalTime>
  <Words>3722</Words>
  <Application>Microsoft Macintosh PowerPoint</Application>
  <PresentationFormat>Widescreen</PresentationFormat>
  <Paragraphs>368</Paragraphs>
  <Slides>54</Slides>
  <Notes>0</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54</vt:i4>
      </vt:variant>
    </vt:vector>
  </HeadingPairs>
  <TitlesOfParts>
    <vt:vector size="61" baseType="lpstr">
      <vt:lpstr>Arial</vt:lpstr>
      <vt:lpstr>Calibri</vt:lpstr>
      <vt:lpstr>Calibri Light</vt:lpstr>
      <vt:lpstr>Helvetica</vt:lpstr>
      <vt:lpstr>Symbol</vt:lpstr>
      <vt:lpstr>Custom Design</vt:lpstr>
      <vt:lpstr>1_NCStateU-horizontal-left-logo</vt:lpstr>
      <vt:lpstr>NE 795-014: Advanced Reactor Materials</vt:lpstr>
      <vt:lpstr>Last Time</vt:lpstr>
      <vt:lpstr>Low-Med T Radiation Effects in SiC</vt:lpstr>
      <vt:lpstr>Saturation Swelling in SiC</vt:lpstr>
      <vt:lpstr>High T Radiation Effects in SiC</vt:lpstr>
      <vt:lpstr>High T Radiation Effects in SiC</vt:lpstr>
      <vt:lpstr>Irradiation-Induced Swelling in SiC</vt:lpstr>
      <vt:lpstr>Irradiation-Induced Swelling in SiC</vt:lpstr>
      <vt:lpstr>Irradiation-Induced Swelling in SiC</vt:lpstr>
      <vt:lpstr>Thermal Conductivity Degradation</vt:lpstr>
      <vt:lpstr>Thermal Conductivity Degradation</vt:lpstr>
      <vt:lpstr>Thermal Conductivity Degradation</vt:lpstr>
      <vt:lpstr>Thermal Conductivity Degradation</vt:lpstr>
      <vt:lpstr>Thermal Conductivity Degradation</vt:lpstr>
      <vt:lpstr>SiC Mechanical Properties</vt:lpstr>
      <vt:lpstr>SiC Creep</vt:lpstr>
      <vt:lpstr>SiC Corrosion</vt:lpstr>
      <vt:lpstr>SiC Corrosion</vt:lpstr>
      <vt:lpstr>SiC Corrosion</vt:lpstr>
      <vt:lpstr>SiC vs ZrC Corrosion</vt:lpstr>
      <vt:lpstr>Questions?</vt:lpstr>
      <vt:lpstr>Graphite</vt:lpstr>
      <vt:lpstr>Graphite Usage</vt:lpstr>
      <vt:lpstr>Delineate Types of Graphite</vt:lpstr>
      <vt:lpstr>Graphite Structure</vt:lpstr>
      <vt:lpstr>Fundamental Properties</vt:lpstr>
      <vt:lpstr>Mrozowski Cracks</vt:lpstr>
      <vt:lpstr>Graphite Texture</vt:lpstr>
      <vt:lpstr>Initial Porosity</vt:lpstr>
      <vt:lpstr>RADIATION EFFECTS IN GRAPHITE</vt:lpstr>
      <vt:lpstr>Graphite Shrinkage</vt:lpstr>
      <vt:lpstr>Graphite Shrinkage</vt:lpstr>
      <vt:lpstr>Graphite Dimensional Change</vt:lpstr>
      <vt:lpstr>Interstitials in Graphite</vt:lpstr>
      <vt:lpstr>Graphite Shrinkage</vt:lpstr>
      <vt:lpstr>Graphite Irradiation Under Loading</vt:lpstr>
      <vt:lpstr>CTE and Young’s Modulus</vt:lpstr>
      <vt:lpstr>Thermal Conductivity</vt:lpstr>
      <vt:lpstr>Impacts of Changes Under Irradiation</vt:lpstr>
      <vt:lpstr>Impacts of Changes Under Irradiation</vt:lpstr>
      <vt:lpstr>Impacts of Changes Under Irradiation</vt:lpstr>
      <vt:lpstr>Irradiation Creep</vt:lpstr>
      <vt:lpstr>Irradiation Creep</vt:lpstr>
      <vt:lpstr>Irradiation Creep</vt:lpstr>
      <vt:lpstr>Irradiation Creep Models</vt:lpstr>
      <vt:lpstr>Radiolytic Oxidation</vt:lpstr>
      <vt:lpstr>Fabrication</vt:lpstr>
      <vt:lpstr>Fuel Kernel Fabrication</vt:lpstr>
      <vt:lpstr>Fuel Kernel Fabrication</vt:lpstr>
      <vt:lpstr>SiC (and PyC) Fabrication</vt:lpstr>
      <vt:lpstr>TRISO Fabrication</vt:lpstr>
      <vt:lpstr>Pebble and Compact Fabrication</vt:lpstr>
      <vt:lpstr>Pebble and Compact Fabrication</vt:lpstr>
      <vt:lpstr>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Fuel Fabrication</dc:title>
  <dc:creator>Ben Beeler</dc:creator>
  <cp:lastModifiedBy>Benjamin W. Beeler</cp:lastModifiedBy>
  <cp:revision>172</cp:revision>
  <dcterms:created xsi:type="dcterms:W3CDTF">2019-12-09T16:44:02Z</dcterms:created>
  <dcterms:modified xsi:type="dcterms:W3CDTF">2023-08-24T19:00:21Z</dcterms:modified>
</cp:coreProperties>
</file>